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23.xml" ContentType="application/vnd.openxmlformats-officedocument.presentationml.notesSlide+xml"/>
  <Override PartName="/ppt/notesSlides/notesSlide20.xml" ContentType="application/vnd.openxmlformats-officedocument.presentationml.notesSlide+xml"/>
  <Override PartName="/ppt/notesSlides/notesSlide9.xml" ContentType="application/vnd.openxmlformats-officedocument.presentationml.notesSlide+xml"/>
  <Override PartName="/ppt/notesSlides/notesSlide19.xml" ContentType="application/vnd.openxmlformats-officedocument.presentationml.notesSlide+xml"/>
  <Override PartName="/ppt/notesSlides/notesSlide22.xml" ContentType="application/vnd.openxmlformats-officedocument.presentationml.notesSlide+xml"/>
  <Override PartName="/ppt/notesSlides/notesSlide10.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8.xml" ContentType="application/vnd.openxmlformats-officedocument.presentationml.notesSlide+xml"/>
  <Override PartName="/ppt/notesSlides/notesSlide25.xml" ContentType="application/vnd.openxmlformats-officedocument.presentationml.notesSlide+xml"/>
  <Override PartName="/ppt/notesSlides/notesSlide7.xml" ContentType="application/vnd.openxmlformats-officedocument.presentationml.notesSlide+xml"/>
  <Override PartName="/ppt/notesSlides/notesSlide24.xml" ContentType="application/vnd.openxmlformats-officedocument.presentationml.notesSlide+xml"/>
  <Override PartName="/ppt/notesSlides/notesSlide6.xml" ContentType="application/vnd.openxmlformats-officedocument.presentationml.notesSlide+xml"/>
  <Override PartName="/ppt/notesSlides/notesSlide49.xml" ContentType="application/vnd.openxmlformats-officedocument.presentationml.notesSlide+xml"/>
  <Override PartName="/ppt/notesSlides/notesSlide48.xml" ContentType="application/vnd.openxmlformats-officedocument.presentationml.notesSlide+xml"/>
  <Override PartName="/ppt/notesSlides/notesSlide47.xml" ContentType="application/vnd.openxmlformats-officedocument.presentationml.notesSlide+xml"/>
  <Override PartName="/ppt/notesSlides/notesSlide46.xml" ContentType="application/vnd.openxmlformats-officedocument.presentationml.notesSlide+xml"/>
  <Override PartName="/ppt/notesSlides/_rels/notesSlide40.xml.rels" ContentType="application/vnd.openxmlformats-package.relationships+xml"/>
  <Override PartName="/ppt/notesSlides/_rels/notesSlide41.xml.rels" ContentType="application/vnd.openxmlformats-package.relationships+xml"/>
  <Override PartName="/ppt/notesSlides/_rels/notesSlide30.xml.rels" ContentType="application/vnd.openxmlformats-package.relationships+xml"/>
  <Override PartName="/ppt/notesSlides/_rels/notesSlide29.xml.rels" ContentType="application/vnd.openxmlformats-package.relationships+xml"/>
  <Override PartName="/ppt/notesSlides/_rels/notesSlide43.xml.rels" ContentType="application/vnd.openxmlformats-package.relationships+xml"/>
  <Override PartName="/ppt/notesSlides/_rels/notesSlide27.xml.rels" ContentType="application/vnd.openxmlformats-package.relationships+xml"/>
  <Override PartName="/ppt/notesSlides/_rels/notesSlide46.xml.rels" ContentType="application/vnd.openxmlformats-package.relationships+xml"/>
  <Override PartName="/ppt/notesSlides/_rels/notesSlide31.xml.rels" ContentType="application/vnd.openxmlformats-package.relationships+xml"/>
  <Override PartName="/ppt/notesSlides/_rels/notesSlide6.xml.rels" ContentType="application/vnd.openxmlformats-package.relationships+xml"/>
  <Override PartName="/ppt/notesSlides/_rels/notesSlide34.xml.rels" ContentType="application/vnd.openxmlformats-package.relationships+xml"/>
  <Override PartName="/ppt/notesSlides/_rels/notesSlide49.xml.rels" ContentType="application/vnd.openxmlformats-package.relationships+xml"/>
  <Override PartName="/ppt/notesSlides/_rels/notesSlide9.xml.rels" ContentType="application/vnd.openxmlformats-package.relationships+xml"/>
  <Override PartName="/ppt/notesSlides/_rels/notesSlide44.xml.rels" ContentType="application/vnd.openxmlformats-package.relationships+xml"/>
  <Override PartName="/ppt/notesSlides/_rels/notesSlide28.xml.rels" ContentType="application/vnd.openxmlformats-package.relationships+xml"/>
  <Override PartName="/ppt/notesSlides/_rels/notesSlide23.xml.rels" ContentType="application/vnd.openxmlformats-package.relationships+xml"/>
  <Override PartName="/ppt/notesSlides/_rels/notesSlide20.xml.rels" ContentType="application/vnd.openxmlformats-package.relationships+xml"/>
  <Override PartName="/ppt/notesSlides/_rels/notesSlide19.xml.rels" ContentType="application/vnd.openxmlformats-package.relationships+xml"/>
  <Override PartName="/ppt/notesSlides/_rels/notesSlide26.xml.rels" ContentType="application/vnd.openxmlformats-package.relationships+xml"/>
  <Override PartName="/ppt/notesSlides/_rels/notesSlide22.xml.rels" ContentType="application/vnd.openxmlformats-package.relationships+xml"/>
  <Override PartName="/ppt/notesSlides/_rels/notesSlide48.xml.rels" ContentType="application/vnd.openxmlformats-package.relationships+xml"/>
  <Override PartName="/ppt/notesSlides/_rels/notesSlide8.xml.rels" ContentType="application/vnd.openxmlformats-package.relationships+xml"/>
  <Override PartName="/ppt/notesSlides/_rels/notesSlide10.xml.rels" ContentType="application/vnd.openxmlformats-package.relationships+xml"/>
  <Override PartName="/ppt/notesSlides/_rels/notesSlide25.xml.rels" ContentType="application/vnd.openxmlformats-package.relationships+xml"/>
  <Override PartName="/ppt/notesSlides/_rels/notesSlide24.xml.rels" ContentType="application/vnd.openxmlformats-package.relationships+xml"/>
  <Override PartName="/ppt/notesSlides/_rels/notesSlide32.xml.rels" ContentType="application/vnd.openxmlformats-package.relationships+xml"/>
  <Override PartName="/ppt/notesSlides/_rels/notesSlide7.xml.rels" ContentType="application/vnd.openxmlformats-package.relationships+xml"/>
  <Override PartName="/ppt/notesSlides/_rels/notesSlide47.xml.rels" ContentType="application/vnd.openxmlformats-package.relationships+xml"/>
  <Override PartName="/ppt/notesSlides/notesSlide34.xml" ContentType="application/vnd.openxmlformats-officedocument.presentationml.notesSlide+xml"/>
  <Override PartName="/ppt/notesSlides/notesSlide44.xml" ContentType="application/vnd.openxmlformats-officedocument.presentationml.notesSlide+xml"/>
  <Override PartName="/ppt/notesSlides/notesSlide32.xml" ContentType="application/vnd.openxmlformats-officedocument.presentationml.notesSlide+xml"/>
  <Override PartName="/ppt/notesSlides/notesSlide43.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31.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30.xml" ContentType="application/vnd.openxmlformats-officedocument.presentationml.notesSlide+xml"/>
  <Override PartName="/ppt/_rels/presentation.xml.rels" ContentType="application/vnd.openxmlformats-package.relationships+xml"/>
  <Override PartName="/ppt/media/image58.png" ContentType="image/png"/>
  <Override PartName="/ppt/media/image57.png" ContentType="image/png"/>
  <Override PartName="/ppt/media/image56.png" ContentType="image/png"/>
  <Override PartName="/ppt/media/image55.png" ContentType="image/png"/>
  <Override PartName="/ppt/media/image20.jpeg" ContentType="image/jpeg"/>
  <Override PartName="/ppt/media/image54.png" ContentType="image/png"/>
  <Override PartName="/ppt/media/image53.png" ContentType="image/png"/>
  <Override PartName="/ppt/media/image51.png" ContentType="image/png"/>
  <Override PartName="/ppt/media/image4.jpeg" ContentType="image/jpeg"/>
  <Override PartName="/ppt/media/image50.png" ContentType="image/png"/>
  <Override PartName="/ppt/media/image49.png" ContentType="image/png"/>
  <Override PartName="/ppt/media/image46.png" ContentType="image/png"/>
  <Override PartName="/ppt/media/image45.png" ContentType="image/png"/>
  <Override PartName="/ppt/media/image42.gif" ContentType="image/gif"/>
  <Override PartName="/ppt/media/image44.png" ContentType="image/png"/>
  <Override PartName="/ppt/media/image41.gif" ContentType="image/gif"/>
  <Override PartName="/ppt/media/image43.png" ContentType="image/png"/>
  <Override PartName="/ppt/media/image37.gif" ContentType="image/gif"/>
  <Override PartName="/ppt/media/image25.jpeg" ContentType="image/jpeg"/>
  <Override PartName="/ppt/media/image36.png" ContentType="image/png"/>
  <Override PartName="/ppt/media/image34.png" ContentType="image/png"/>
  <Override PartName="/ppt/media/image33.png" ContentType="image/png"/>
  <Override PartName="/ppt/media/image30.png" ContentType="image/png"/>
  <Override PartName="/ppt/media/image3.jpeg" ContentType="image/jpeg"/>
  <Override PartName="/ppt/media/image39.png" ContentType="image/png"/>
  <Override PartName="/ppt/media/image9.png" ContentType="image/png"/>
  <Override PartName="/ppt/media/image6.gif" ContentType="image/gif"/>
  <Override PartName="/ppt/media/image86.png" ContentType="image/png"/>
  <Override PartName="/ppt/media/image13.png" ContentType="image/png"/>
  <Override PartName="/ppt/media/image1.png" ContentType="image/png"/>
  <Override PartName="/ppt/media/image38.png" ContentType="image/png"/>
  <Override PartName="/ppt/media/image8.png" ContentType="image/png"/>
  <Override PartName="/ppt/media/image85.png" ContentType="image/png"/>
  <Override PartName="/ppt/media/image48.png" ContentType="image/png"/>
  <Override PartName="/ppt/media/image60.png" ContentType="image/png"/>
  <Override PartName="/ppt/media/image61.png" ContentType="image/png"/>
  <Override PartName="/ppt/media/image62.png" ContentType="image/png"/>
  <Override PartName="/ppt/media/image63.png" ContentType="image/png"/>
  <Override PartName="/ppt/media/image64.png" ContentType="image/png"/>
  <Override PartName="/ppt/media/image29.png" ContentType="image/png"/>
  <Override PartName="/ppt/media/image71.png" ContentType="image/png"/>
  <Override PartName="/ppt/media/image65.png" ContentType="image/png"/>
  <Override PartName="/ppt/media/image21.jpeg" ContentType="image/jpeg"/>
  <Override PartName="/ppt/media/image66.png" ContentType="image/png"/>
  <Override PartName="/ppt/media/image67.png" ContentType="image/png"/>
  <Override PartName="/ppt/media/image68.png" ContentType="image/png"/>
  <Override PartName="/ppt/media/image31.png" ContentType="image/png"/>
  <Override PartName="/ppt/media/image70.png" ContentType="image/png"/>
  <Override PartName="/ppt/media/image69.png" ContentType="image/png"/>
  <Override PartName="/ppt/media/image32.png" ContentType="image/png"/>
  <Override PartName="/ppt/media/image72.png" ContentType="image/png"/>
  <Override PartName="/ppt/media/image73.png" ContentType="image/png"/>
  <Override PartName="/ppt/media/image92.png" ContentType="image/png"/>
  <Override PartName="/ppt/media/image91.png" ContentType="image/png"/>
  <Override PartName="/ppt/media/image89.png" ContentType="image/png"/>
  <Override PartName="/ppt/media/image27.jpeg" ContentType="image/jpeg"/>
  <Override PartName="/ppt/media/image52.png" ContentType="image/png"/>
  <Override PartName="/ppt/media/image74.gif" ContentType="image/gif"/>
  <Override PartName="/ppt/media/image77.png" ContentType="image/png"/>
  <Override PartName="/ppt/media/image40.png" ContentType="image/png"/>
  <Override PartName="/ppt/media/image76.png" ContentType="image/png"/>
  <Override PartName="/ppt/media/image87.png" ContentType="image/png"/>
  <Override PartName="/ppt/media/image83.png" ContentType="image/png"/>
  <Override PartName="/ppt/media/image17.jpeg" ContentType="image/jpeg"/>
  <Override PartName="/ppt/media/image90.png" ContentType="image/png"/>
  <Override PartName="/ppt/media/image11.png" ContentType="image/png"/>
  <Override PartName="/ppt/media/image88.png" ContentType="image/png"/>
  <Override PartName="/ppt/media/image84.png" ContentType="image/png"/>
  <Override PartName="/ppt/media/image79.jpeg" ContentType="image/jpeg"/>
  <Override PartName="/ppt/media/image75.gif" ContentType="image/gif"/>
  <Override PartName="/ppt/media/image78.png" ContentType="image/png"/>
  <Override PartName="/ppt/media/image26.jpeg" ContentType="image/jpeg"/>
  <Override PartName="/ppt/media/image23.png" ContentType="image/png"/>
  <Override PartName="/ppt/media/image22.png" ContentType="image/png"/>
  <Override PartName="/ppt/media/image59.png" ContentType="image/png"/>
  <Override PartName="/ppt/media/image18.jpeg" ContentType="image/jpeg"/>
  <Override PartName="/ppt/media/image12.gif" ContentType="image/gif"/>
  <Override PartName="/ppt/media/image15.png" ContentType="image/png"/>
  <Override PartName="/ppt/media/image80.png" ContentType="image/png"/>
  <Override PartName="/ppt/media/image16.jpeg" ContentType="image/jpeg"/>
  <Override PartName="/ppt/media/image24.png" ContentType="image/png"/>
  <Override PartName="/ppt/media/image2.png" ContentType="image/png"/>
  <Override PartName="/ppt/media/image14.png" ContentType="image/png"/>
  <Override PartName="/ppt/media/image28.png" ContentType="image/png"/>
  <Override PartName="/ppt/media/image93.png" ContentType="image/png"/>
  <Override PartName="/ppt/media/image7.jpeg" ContentType="image/jpeg"/>
  <Override PartName="/ppt/media/image81.png" ContentType="image/png"/>
  <Override PartName="/ppt/media/image82.png" ContentType="image/png"/>
  <Override PartName="/ppt/media/image5.png" ContentType="image/png"/>
  <Override PartName="/ppt/media/image35.png" ContentType="image/png"/>
  <Override PartName="/ppt/media/image10.png" ContentType="image/png"/>
  <Override PartName="/ppt/media/image47.png" ContentType="image/png"/>
  <Override PartName="/ppt/media/image19.jpeg" ContentType="image/jpeg"/>
  <Override PartName="/ppt/slideLayouts/_rels/slideLayout19.xml.rels" ContentType="application/vnd.openxmlformats-package.relationships+xml"/>
  <Override PartName="/ppt/slideLayouts/_rels/slideLayout13.xml.rels" ContentType="application/vnd.openxmlformats-package.relationships+xml"/>
  <Override PartName="/ppt/slideLayouts/_rels/slideLayout23.xml.rels" ContentType="application/vnd.openxmlformats-package.relationships+xml"/>
  <Override PartName="/ppt/slideLayouts/_rels/slideLayout30.xml.rels" ContentType="application/vnd.openxmlformats-package.relationships+xml"/>
  <Override PartName="/ppt/slideLayouts/_rels/slideLayout14.xml.rels" ContentType="application/vnd.openxmlformats-package.relationships+xml"/>
  <Override PartName="/ppt/slideLayouts/_rels/slideLayout29.xml.rels" ContentType="application/vnd.openxmlformats-package.relationships+xml"/>
  <Override PartName="/ppt/slideLayouts/_rels/slideLayout10.xml.rels" ContentType="application/vnd.openxmlformats-package.relationships+xml"/>
  <Override PartName="/ppt/slideLayouts/_rels/slideLayout25.xml.rels" ContentType="application/vnd.openxmlformats-package.relationships+xml"/>
  <Override PartName="/ppt/slideLayouts/_rels/slideLayout16.xml.rels" ContentType="application/vnd.openxmlformats-package.relationships+xml"/>
  <Override PartName="/ppt/slideLayouts/_rels/slideLayout32.xml.rels" ContentType="application/vnd.openxmlformats-package.relationships+xml"/>
  <Override PartName="/ppt/slideLayouts/_rels/slideLayout34.xml.rels" ContentType="application/vnd.openxmlformats-package.relationships+xml"/>
  <Override PartName="/ppt/slideLayouts/_rels/slideLayout20.xml.rels" ContentType="application/vnd.openxmlformats-package.relationships+xml"/>
  <Override PartName="/ppt/slideLayouts/_rels/slideLayout35.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9.xml.rels" ContentType="application/vnd.openxmlformats-package.relationships+xml"/>
  <Override PartName="/ppt/slideLayouts/_rels/slideLayout24.xml.rels" ContentType="application/vnd.openxmlformats-package.relationships+xml"/>
  <Override PartName="/ppt/slideLayouts/_rels/slideLayout15.xml.rels" ContentType="application/vnd.openxmlformats-package.relationships+xml"/>
  <Override PartName="/ppt/slideLayouts/_rels/slideLayout31.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22.xml.rels" ContentType="application/vnd.openxmlformats-package.relationships+xml"/>
  <Override PartName="/ppt/slideLayouts/_rels/slideLayout28.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6.xml.rels" ContentType="application/vnd.openxmlformats-package.relationships+xml"/>
  <Override PartName="/ppt/slideLayouts/_rels/slideLayout36.xml.rels" ContentType="application/vnd.openxmlformats-package.relationships+xml"/>
  <Override PartName="/ppt/slideLayouts/_rels/slideLayout21.xml.rels" ContentType="application/vnd.openxmlformats-package.relationships+xml"/>
  <Override PartName="/ppt/slideLayouts/_rels/slideLayout27.xml.rels" ContentType="application/vnd.openxmlformats-package.relationships+xml"/>
  <Override PartName="/ppt/slideLayouts/_rels/slideLayout5.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17.xml.rels" ContentType="application/vnd.openxmlformats-package.relationships+xml"/>
  <Override PartName="/ppt/slideLayouts/_rels/slideLayout11.xml.rels" ContentType="application/vnd.openxmlformats-package.relationships+xml"/>
  <Override PartName="/ppt/slideLayouts/_rels/slideLayout26.xml.rels" ContentType="application/vnd.openxmlformats-package.relationships+xml"/>
  <Override PartName="/ppt/slideLayouts/slideLayout29.xml" ContentType="application/vnd.openxmlformats-officedocument.presentationml.slideLayout+xml"/>
  <Override PartName="/ppt/slideLayouts/slideLayout9.xml" ContentType="application/vnd.openxmlformats-officedocument.presentationml.slideLayout+xml"/>
  <Override PartName="/ppt/slideLayouts/slideLayout28.xml" ContentType="application/vnd.openxmlformats-officedocument.presentationml.slideLayout+xml"/>
  <Override PartName="/ppt/slideLayouts/slideLayout8.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27.xml" ContentType="application/vnd.openxmlformats-officedocument.presentationml.slideLayout+xml"/>
  <Override PartName="/ppt/slideLayouts/slideLayout7.xml" ContentType="application/vnd.openxmlformats-officedocument.presentationml.slideLayout+xml"/>
  <Override PartName="/ppt/slideLayouts/slideLayout33.xml" ContentType="application/vnd.openxmlformats-officedocument.presentationml.slideLayout+xml"/>
  <Override PartName="/ppt/slideLayouts/slideLayout10.xml" ContentType="application/vnd.openxmlformats-officedocument.presentationml.slideLayout+xml"/>
  <Override PartName="/ppt/slideLayouts/slideLayout34.xml" ContentType="application/vnd.openxmlformats-officedocument.presentationml.slideLayout+xml"/>
  <Override PartName="/ppt/slideLayouts/slideLayout11.xml" ContentType="application/vnd.openxmlformats-officedocument.presentationml.slideLayout+xml"/>
  <Override PartName="/ppt/slideLayouts/slideLayout35.xml" ContentType="application/vnd.openxmlformats-officedocument.presentationml.slideLayout+xml"/>
  <Override PartName="/ppt/slideLayouts/slideLayout12.xml" ContentType="application/vnd.openxmlformats-officedocument.presentationml.slideLayout+xml"/>
  <Override PartName="/ppt/slideLayouts/slideLayout36.xml" ContentType="application/vnd.openxmlformats-officedocument.presentationml.slideLayout+xml"/>
  <Override PartName="/ppt/slideLayouts/slideLayout26.xml" ContentType="application/vnd.openxmlformats-officedocument.presentationml.slideLayout+xml"/>
  <Override PartName="/ppt/slideLayouts/slideLayout6.xml" ContentType="application/vnd.openxmlformats-officedocument.presentationml.slideLayout+xml"/>
  <Override PartName="/ppt/slideLayouts/slideLayout25.xml" ContentType="application/vnd.openxmlformats-officedocument.presentationml.slideLayout+xml"/>
  <Override PartName="/ppt/slideLayouts/slideLayout5.xml" ContentType="application/vnd.openxmlformats-officedocument.presentationml.slideLayout+xml"/>
  <Override PartName="/ppt/slideLayouts/slideLayout24.xml" ContentType="application/vnd.openxmlformats-officedocument.presentationml.slideLayout+xml"/>
  <Override PartName="/ppt/slideLayouts/slideLayout4.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19.xml" ContentType="application/vnd.openxmlformats-officedocument.presentationml.slideLayout+xml"/>
  <Override PartName="/ppt/slideLayouts/slideLayout22.xml" ContentType="application/vnd.openxmlformats-officedocument.presentationml.slideLayout+xml"/>
  <Override PartName="/ppt/slideLayouts/slideLayout2.xml" ContentType="application/vnd.openxmlformats-officedocument.presentationml.slideLayout+xml"/>
  <Override PartName="/ppt/slideLayouts/slideLayout18.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charts/chart7.xml" ContentType="application/vnd.openxmlformats-officedocument.drawingml.chart+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40.xml" ContentType="application/vnd.openxmlformats-officedocument.presentationml.slide+xml"/>
  <Override PartName="/ppt/slides/slide32.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3.xml" ContentType="application/vnd.openxmlformats-officedocument.presentationml.slide+xml"/>
  <Override PartName="/ppt/slides/slide45.xml" ContentType="application/vnd.openxmlformats-officedocument.presentationml.slide+xml"/>
  <Override PartName="/ppt/slides/slide34.xml" ContentType="application/vnd.openxmlformats-officedocument.presentationml.slide+xml"/>
  <Override PartName="/ppt/slides/slide46.xml" ContentType="application/vnd.openxmlformats-officedocument.presentationml.slide+xml"/>
  <Override PartName="/ppt/slides/slide39.xml" ContentType="application/vnd.openxmlformats-officedocument.presentationml.slide+xml"/>
  <Override PartName="/ppt/slides/slide6.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48.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31.xml" ContentType="application/vnd.openxmlformats-officedocument.presentationml.slide+xml"/>
  <Override PartName="/ppt/slides/_rels/slide41.xml.rels" ContentType="application/vnd.openxmlformats-package.relationships+xml"/>
  <Override PartName="/ppt/slides/_rels/slide49.xml.rels" ContentType="application/vnd.openxmlformats-package.relationships+xml"/>
  <Override PartName="/ppt/slides/_rels/slide34.xml.rels" ContentType="application/vnd.openxmlformats-package.relationships+xml"/>
  <Override PartName="/ppt/slides/_rels/slide50.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42.xml.rels" ContentType="application/vnd.openxmlformats-package.relationships+xml"/>
  <Override PartName="/ppt/slides/_rels/slide51.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20.xml.rels" ContentType="application/vnd.openxmlformats-package.relationships+xml"/>
  <Override PartName="/ppt/slides/_rels/slide10.xml.rels" ContentType="application/vnd.openxmlformats-package.relationships+xml"/>
  <Override PartName="/ppt/slides/_rels/slide32.xml.rels" ContentType="application/vnd.openxmlformats-package.relationships+xml"/>
  <Override PartName="/ppt/slides/_rels/slide16.xml.rels" ContentType="application/vnd.openxmlformats-package.relationships+xml"/>
  <Override PartName="/ppt/slides/_rels/slide25.xml.rels" ContentType="application/vnd.openxmlformats-package.relationships+xml"/>
  <Override PartName="/ppt/slides/_rels/slide47.xml.rels" ContentType="application/vnd.openxmlformats-package.relationships+xml"/>
  <Override PartName="/ppt/slides/_rels/slide4.xml.rels" ContentType="application/vnd.openxmlformats-package.relationships+xml"/>
  <Override PartName="/ppt/slides/_rels/slide8.xml.rels" ContentType="application/vnd.openxmlformats-package.relationships+xml"/>
  <Override PartName="/ppt/slides/_rels/slide43.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1.xml.rels" ContentType="application/vnd.openxmlformats-package.relationships+xml"/>
  <Override PartName="/ppt/slides/_rels/slide27.xml.rels" ContentType="application/vnd.openxmlformats-package.relationships+xml"/>
  <Override PartName="/ppt/slides/_rels/slide46.xml.rels" ContentType="application/vnd.openxmlformats-package.relationships+xml"/>
  <Override PartName="/ppt/slides/_rels/slide52.xml.rels" ContentType="application/vnd.openxmlformats-package.relationships+xml"/>
  <Override PartName="/ppt/slides/_rels/slide48.xml.rels" ContentType="application/vnd.openxmlformats-package.relationships+xml"/>
  <Override PartName="/ppt/slides/_rels/slide33.xml.rels" ContentType="application/vnd.openxmlformats-package.relationships+xml"/>
  <Override PartName="/ppt/slides/_rels/slide40.xml.rels" ContentType="application/vnd.openxmlformats-package.relationships+xml"/>
  <Override PartName="/ppt/slides/_rels/slide5.xml.rels" ContentType="application/vnd.openxmlformats-package.relationships+xml"/>
  <Override PartName="/ppt/slides/_rels/slide45.xml.rels" ContentType="application/vnd.openxmlformats-package.relationships+xml"/>
  <Override PartName="/ppt/slides/_rels/slide14.xml.rels" ContentType="application/vnd.openxmlformats-package.relationships+xml"/>
  <Override PartName="/ppt/slides/_rels/slide30.xml.rels" ContentType="application/vnd.openxmlformats-package.relationships+xml"/>
  <Override PartName="/ppt/slides/_rels/slide29.xml.rels" ContentType="application/vnd.openxmlformats-package.relationships+xml"/>
  <Override PartName="/ppt/slides/_rels/slide38.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39.xml.rels" ContentType="application/vnd.openxmlformats-package.relationships+xml"/>
  <Override PartName="/ppt/slides/_rels/slide15.xml.rels" ContentType="application/vnd.openxmlformats-package.relationships+xml"/>
  <Override PartName="/ppt/slides/_rels/slide31.xml.rels" ContentType="application/vnd.openxmlformats-package.relationships+xml"/>
  <Override PartName="/ppt/slides/_rels/slide19.xml.rels" ContentType="application/vnd.openxmlformats-package.relationships+xml"/>
  <Override PartName="/ppt/slides/_rels/slide13.xml.rels" ContentType="application/vnd.openxmlformats-package.relationships+xml"/>
  <Override PartName="/ppt/slides/_rels/slide18.xml.rels" ContentType="application/vnd.openxmlformats-package.relationships+xml"/>
  <Override PartName="/ppt/slides/_rels/slide12.xml.rels" ContentType="application/vnd.openxmlformats-package.relationships+xml"/>
  <Override PartName="/ppt/slides/_rels/slide28.xml.rels" ContentType="application/vnd.openxmlformats-package.relationships+xml"/>
  <Override PartName="/ppt/slides/_rels/slide44.xml.rels" ContentType="application/vnd.openxmlformats-package.relationships+xml"/>
  <Override PartName="/ppt/slides/_rels/slide2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9.xml.rels" ContentType="application/vnd.openxmlformats-package.relationships+xml"/>
  <Override PartName="/ppt/slides/_rels/slide26.xml.rels" ContentType="application/vnd.openxmlformats-package.relationships+xml"/>
  <Override PartName="/ppt/slides/_rels/slide11.xml.rels" ContentType="application/vnd.openxmlformats-package.relationships+xml"/>
  <Override PartName="/ppt/slides/_rels/slide17.xml.rels" ContentType="application/vnd.openxmlformats-package.relationships+xml"/>
  <Override PartName="/ppt/slides/slide30.xml" ContentType="application/vnd.openxmlformats-officedocument.presentationml.slide+xml"/>
  <Override PartName="/ppt/slides/slide49.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slides/slide47.xml" ContentType="application/vnd.openxmlformats-officedocument.presentationml.slide+xml"/>
  <Override PartName="/ppt/slides/slide9.xml" ContentType="application/vnd.openxmlformats-officedocument.presentationml.slide+xml"/>
  <Override PartName="/ppt/slides/slide44.xml" ContentType="application/vnd.openxmlformats-officedocument.presentationml.slide+xml"/>
  <Override PartName="/ppt/slides/slide8.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42.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Lst>
  <p:sldSz cx="9144000" cy="51435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
</Relationships>
</file>

<file path=ppt/charts/chart7.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barChart>
        <c:barDir val="bar"/>
        <c:grouping val="clustered"/>
        <c:varyColors val="0"/>
        <c:ser>
          <c:idx val="0"/>
          <c:order val="0"/>
          <c:tx>
            <c:strRef>
              <c:f>label 0</c:f>
              <c:strCache>
                <c:ptCount val="1"/>
                <c:pt idx="0">
                  <c:v>NOCS</c:v>
                </c:pt>
              </c:strCache>
            </c:strRef>
          </c:tx>
          <c:spPr>
            <a:solidFill>
              <a:srgbClr val="004586"/>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0</c:f>
              <c:numCache>
                <c:formatCode>General</c:formatCode>
                <c:ptCount val="7"/>
                <c:pt idx="0">
                  <c:v>5.5</c:v>
                </c:pt>
                <c:pt idx="1">
                  <c:v>62.2</c:v>
                </c:pt>
                <c:pt idx="2">
                  <c:v>0.6</c:v>
                </c:pt>
                <c:pt idx="3">
                  <c:v>7.1</c:v>
                </c:pt>
                <c:pt idx="4">
                  <c:v>25.5</c:v>
                </c:pt>
                <c:pt idx="5">
                  <c:v>0.9</c:v>
                </c:pt>
                <c:pt idx="6">
                  <c:v>17</c:v>
                </c:pt>
              </c:numCache>
            </c:numRef>
          </c:val>
        </c:ser>
        <c:ser>
          <c:idx val="1"/>
          <c:order val="1"/>
          <c:tx>
            <c:strRef>
              <c:f>label 1</c:f>
              <c:strCache>
                <c:ptCount val="1"/>
                <c:pt idx="0">
                  <c:v>6-PACK</c:v>
                </c:pt>
              </c:strCache>
            </c:strRef>
          </c:tx>
          <c:spPr>
            <a:solidFill>
              <a:srgbClr val="ff420e"/>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1</c:f>
              <c:numCache>
                <c:formatCode>General</c:formatCode>
                <c:ptCount val="7"/>
                <c:pt idx="0">
                  <c:v>24.5</c:v>
                </c:pt>
                <c:pt idx="1">
                  <c:v>55</c:v>
                </c:pt>
                <c:pt idx="2">
                  <c:v>10.2</c:v>
                </c:pt>
                <c:pt idx="3">
                  <c:v>22.6</c:v>
                </c:pt>
                <c:pt idx="4">
                  <c:v>63.5</c:v>
                </c:pt>
                <c:pt idx="5">
                  <c:v>24.1</c:v>
                </c:pt>
                <c:pt idx="6">
                  <c:v>33.3</c:v>
                </c:pt>
              </c:numCache>
            </c:numRef>
          </c:val>
        </c:ser>
        <c:ser>
          <c:idx val="2"/>
          <c:order val="2"/>
          <c:tx>
            <c:strRef>
              <c:f>label 2</c:f>
              <c:strCache>
                <c:ptCount val="1"/>
                <c:pt idx="0">
                  <c:v>ICP</c:v>
                </c:pt>
              </c:strCache>
            </c:strRef>
          </c:tx>
          <c:spPr>
            <a:solidFill>
              <a:srgbClr val="ffd320"/>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2</c:f>
              <c:numCache>
                <c:formatCode>General</c:formatCode>
                <c:ptCount val="7"/>
                <c:pt idx="0">
                  <c:v>10.1</c:v>
                </c:pt>
                <c:pt idx="1">
                  <c:v>40.3</c:v>
                </c:pt>
                <c:pt idx="2">
                  <c:v>12.6</c:v>
                </c:pt>
                <c:pt idx="3">
                  <c:v>17.2</c:v>
                </c:pt>
                <c:pt idx="4">
                  <c:v>14.8</c:v>
                </c:pt>
                <c:pt idx="5">
                  <c:v>6.2</c:v>
                </c:pt>
                <c:pt idx="6">
                  <c:v>16.9</c:v>
                </c:pt>
              </c:numCache>
            </c:numRef>
          </c:val>
        </c:ser>
        <c:ser>
          <c:idx val="3"/>
          <c:order val="3"/>
          <c:tx>
            <c:strRef>
              <c:f>label 3</c:f>
              <c:strCache>
                <c:ptCount val="1"/>
                <c:pt idx="0">
                  <c:v>TEASER++</c:v>
                </c:pt>
              </c:strCache>
            </c:strRef>
          </c:tx>
          <c:spPr>
            <a:solidFill>
              <a:srgbClr val="579d1c"/>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3</c:f>
              <c:numCache>
                <c:formatCode>General</c:formatCode>
                <c:ptCount val="7"/>
                <c:pt idx="0">
                  <c:v>13.9</c:v>
                </c:pt>
                <c:pt idx="1">
                  <c:v>35.5</c:v>
                </c:pt>
                <c:pt idx="2">
                  <c:v>10.7</c:v>
                </c:pt>
                <c:pt idx="3">
                  <c:v>11.7</c:v>
                </c:pt>
                <c:pt idx="4">
                  <c:v>40.9</c:v>
                </c:pt>
                <c:pt idx="5">
                  <c:v>7.5</c:v>
                </c:pt>
                <c:pt idx="6">
                  <c:v>20</c:v>
                </c:pt>
              </c:numCache>
            </c:numRef>
          </c:val>
        </c:ser>
        <c:ser>
          <c:idx val="4"/>
          <c:order val="4"/>
          <c:tx>
            <c:strRef>
              <c:f>label 4</c:f>
              <c:strCache>
                <c:ptCount val="1"/>
                <c:pt idx="0">
                  <c:v>MaskFusion</c:v>
                </c:pt>
              </c:strCache>
            </c:strRef>
          </c:tx>
          <c:spPr>
            <a:solidFill>
              <a:srgbClr val="7e0021"/>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4</c:f>
              <c:numCache>
                <c:formatCode>General</c:formatCode>
                <c:ptCount val="7"/>
                <c:pt idx="0">
                  <c:v>15.5</c:v>
                </c:pt>
                <c:pt idx="1">
                  <c:v>32.3</c:v>
                </c:pt>
                <c:pt idx="2">
                  <c:v>11.7</c:v>
                </c:pt>
                <c:pt idx="3">
                  <c:v>40.9</c:v>
                </c:pt>
                <c:pt idx="4">
                  <c:v>73.9</c:v>
                </c:pt>
                <c:pt idx="5">
                  <c:v>16.4</c:v>
                </c:pt>
                <c:pt idx="6">
                  <c:v>26.5</c:v>
                </c:pt>
              </c:numCache>
            </c:numRef>
          </c:val>
        </c:ser>
        <c:ser>
          <c:idx val="5"/>
          <c:order val="5"/>
          <c:tx>
            <c:strRef>
              <c:f>label 5</c:f>
              <c:strCache>
                <c:ptCount val="1"/>
                <c:pt idx="0">
                  <c:v>BundleTrack</c:v>
                </c:pt>
              </c:strCache>
            </c:strRef>
          </c:tx>
          <c:spPr>
            <a:solidFill>
              <a:srgbClr val="83caff"/>
            </a:solidFill>
            <a:ln>
              <a:noFill/>
            </a:ln>
          </c:spPr>
          <c:invertIfNegative val="0"/>
          <c:dLbls>
            <c:txPr>
              <a:bodyPr/>
              <a:lstStyle/>
              <a:p>
                <a:pPr>
                  <a:defRPr b="0" sz="1000" spc="-1" strike="noStrike">
                    <a:solidFill>
                      <a:srgbClr val="000000"/>
                    </a:solidFill>
                    <a:latin typeface="Arial"/>
                    <a:ea typeface="DejaVu Sans"/>
                  </a:defRPr>
                </a:pPr>
              </a:p>
            </c:txPr>
            <c:dLblPos val="outEnd"/>
            <c:showLegendKey val="0"/>
            <c:showVal val="0"/>
            <c:showCatName val="0"/>
            <c:showSerName val="0"/>
            <c:showPercent val="0"/>
            <c:separator> </c:separator>
            <c:showLeaderLines val="0"/>
          </c:dLbls>
          <c:cat>
            <c:strRef>
              <c:f>categories</c:f>
              <c:strCache>
                <c:ptCount val="7"/>
                <c:pt idx="0">
                  <c:v>bottle</c:v>
                </c:pt>
                <c:pt idx="1">
                  <c:v>bowl</c:v>
                </c:pt>
                <c:pt idx="2">
                  <c:v>camera</c:v>
                </c:pt>
                <c:pt idx="3">
                  <c:v>can</c:v>
                </c:pt>
                <c:pt idx="4">
                  <c:v>laptop</c:v>
                </c:pt>
                <c:pt idx="5">
                  <c:v>mug</c:v>
                </c:pt>
                <c:pt idx="6">
                  <c:v>Summe</c:v>
                </c:pt>
              </c:strCache>
            </c:strRef>
          </c:cat>
          <c:val>
            <c:numRef>
              <c:f>5</c:f>
              <c:numCache>
                <c:formatCode>General</c:formatCode>
                <c:ptCount val="7"/>
                <c:pt idx="0">
                  <c:v>86.5</c:v>
                </c:pt>
                <c:pt idx="1">
                  <c:v>99.6</c:v>
                </c:pt>
                <c:pt idx="2">
                  <c:v>85.8</c:v>
                </c:pt>
                <c:pt idx="3">
                  <c:v>99.2</c:v>
                </c:pt>
                <c:pt idx="4">
                  <c:v>99.9</c:v>
                </c:pt>
                <c:pt idx="5">
                  <c:v>53.6</c:v>
                </c:pt>
                <c:pt idx="6">
                  <c:v>87.4</c:v>
                </c:pt>
              </c:numCache>
            </c:numRef>
          </c:val>
        </c:ser>
        <c:gapWidth val="100"/>
        <c:overlap val="0"/>
        <c:axId val="51694654"/>
        <c:axId val="2959339"/>
      </c:barChart>
      <c:catAx>
        <c:axId val="51694654"/>
        <c:scaling>
          <c:orientation val="maxMin"/>
        </c:scaling>
        <c:delete val="0"/>
        <c:axPos val="b"/>
        <c:title>
          <c:tx>
            <c:rich>
              <a:bodyPr rot="-5400000"/>
              <a:lstStyle/>
              <a:p>
                <a:pPr>
                  <a:defRPr b="0" sz="900" spc="-1" strike="noStrike">
                    <a:solidFill>
                      <a:srgbClr val="000000"/>
                    </a:solidFill>
                    <a:latin typeface="Arial"/>
                    <a:ea typeface="DejaVu Sans"/>
                  </a:defRPr>
                </a:pPr>
                <a:r>
                  <a:rPr b="0" sz="900" spc="-1" strike="noStrike">
                    <a:solidFill>
                      <a:srgbClr val="000000"/>
                    </a:solidFill>
                    <a:latin typeface="Arial"/>
                    <a:ea typeface="DejaVu Sans"/>
                  </a:rPr>
                  <a:t>Objekte</a:t>
                </a:r>
              </a:p>
            </c:rich>
          </c:tx>
          <c:overlay val="0"/>
          <c:spPr>
            <a:noFill/>
            <a:ln>
              <a:noFill/>
            </a:ln>
          </c:spPr>
        </c:title>
        <c:numFmt formatCode="[$-407]dd/mm/yyyy" sourceLinked="1"/>
        <c:majorTickMark val="out"/>
        <c:minorTickMark val="none"/>
        <c:tickLblPos val="nextTo"/>
        <c:spPr>
          <a:ln w="9360">
            <a:solidFill>
              <a:srgbClr val="b3b3b3"/>
            </a:solidFill>
            <a:round/>
          </a:ln>
        </c:spPr>
        <c:txPr>
          <a:bodyPr/>
          <a:lstStyle/>
          <a:p>
            <a:pPr>
              <a:defRPr b="0" sz="1000" spc="-1" strike="noStrike">
                <a:solidFill>
                  <a:srgbClr val="000000"/>
                </a:solidFill>
                <a:latin typeface="Arial"/>
                <a:ea typeface="DejaVu Sans"/>
              </a:defRPr>
            </a:pPr>
          </a:p>
        </c:txPr>
        <c:crossAx val="2959339"/>
        <c:crosses val="autoZero"/>
        <c:auto val="1"/>
        <c:lblAlgn val="ctr"/>
        <c:lblOffset val="100"/>
        <c:noMultiLvlLbl val="0"/>
      </c:catAx>
      <c:valAx>
        <c:axId val="2959339"/>
        <c:scaling>
          <c:orientation val="minMax"/>
          <c:max val="100"/>
        </c:scaling>
        <c:delete val="0"/>
        <c:axPos val="l"/>
        <c:majorGridlines>
          <c:spPr>
            <a:ln w="9360">
              <a:solidFill>
                <a:srgbClr val="b3b3b3"/>
              </a:solidFill>
              <a:round/>
            </a:ln>
          </c:spPr>
        </c:majorGridlines>
        <c:title>
          <c:tx>
            <c:rich>
              <a:bodyPr rot="0"/>
              <a:lstStyle/>
              <a:p>
                <a:pPr>
                  <a:defRPr b="0" sz="900" spc="-1" strike="noStrike">
                    <a:solidFill>
                      <a:srgbClr val="000000"/>
                    </a:solidFill>
                    <a:latin typeface="Arial"/>
                    <a:ea typeface="DejaVu Sans"/>
                  </a:defRPr>
                </a:pPr>
                <a:r>
                  <a:rPr b="0" sz="900" spc="-1" strike="noStrike">
                    <a:solidFill>
                      <a:srgbClr val="000000"/>
                    </a:solidFill>
                    <a:latin typeface="Arial"/>
                    <a:ea typeface="DejaVu Sans"/>
                  </a:rPr>
                  <a:t>5°5cm Metrik [%]</a:t>
                </a:r>
              </a:p>
            </c:rich>
          </c:tx>
          <c:overlay val="0"/>
          <c:spPr>
            <a:noFill/>
            <a:ln>
              <a:noFill/>
            </a:ln>
          </c:spPr>
        </c:title>
        <c:numFmt formatCode="General" sourceLinked="0"/>
        <c:majorTickMark val="out"/>
        <c:minorTickMark val="none"/>
        <c:tickLblPos val="nextTo"/>
        <c:spPr>
          <a:ln w="9360">
            <a:solidFill>
              <a:srgbClr val="b3b3b3"/>
            </a:solidFill>
            <a:round/>
          </a:ln>
        </c:spPr>
        <c:txPr>
          <a:bodyPr/>
          <a:lstStyle/>
          <a:p>
            <a:pPr>
              <a:defRPr b="0" sz="1000" spc="-1" strike="noStrike">
                <a:solidFill>
                  <a:srgbClr val="000000"/>
                </a:solidFill>
                <a:latin typeface="Arial"/>
                <a:ea typeface="DejaVu Sans"/>
              </a:defRPr>
            </a:pPr>
          </a:p>
        </c:txPr>
        <c:crossAx val="51694654"/>
        <c:crosses val="max"/>
        <c:crossBetween val="between"/>
      </c:valAx>
      <c:spPr>
        <a:noFill/>
        <a:ln>
          <a:solidFill>
            <a:srgbClr val="b3b3b3"/>
          </a:solidFill>
        </a:ln>
      </c:spPr>
    </c:plotArea>
    <c:legend>
      <c:legendPos val="r"/>
      <c:overlay val="0"/>
      <c:spPr>
        <a:solidFill>
          <a:srgbClr val="a9a9a9"/>
        </a:solidFill>
        <a:ln>
          <a:noFill/>
        </a:ln>
      </c:spPr>
      <c:txPr>
        <a:bodyPr/>
        <a:lstStyle/>
        <a:p>
          <a:pPr>
            <a:defRPr b="0" sz="1000" spc="-1" strike="noStrike">
              <a:solidFill>
                <a:srgbClr val="000000"/>
              </a:solidFill>
              <a:latin typeface="Arial"/>
              <a:ea typeface="DejaVu Sans"/>
            </a:defRPr>
          </a:pPr>
        </a:p>
      </c:txPr>
    </c:legend>
    <c:plotVisOnly val="1"/>
    <c:dispBlanksAs val="gap"/>
  </c:chart>
  <c:spPr>
    <a:noFill/>
    <a:ln w="9360">
      <a:noFill/>
    </a:ln>
  </c:spPr>
</c:chartSpace>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sldImg"/>
          </p:nvPr>
        </p:nvSpPr>
        <p:spPr>
          <a:xfrm>
            <a:off x="216000" y="812520"/>
            <a:ext cx="7127280" cy="4008960"/>
          </a:xfrm>
          <a:prstGeom prst="rect">
            <a:avLst/>
          </a:prstGeom>
        </p:spPr>
        <p:txBody>
          <a:bodyPr lIns="0" rIns="0" tIns="0" bIns="0" anchor="ctr">
            <a:noAutofit/>
          </a:bodyPr>
          <a:p>
            <a:pPr algn="ctr"/>
            <a:r>
              <a:rPr b="0" lang="de-DE" sz="4400" spc="-1" strike="noStrike">
                <a:latin typeface="Arial"/>
              </a:rPr>
              <a:t>Foli</a:t>
            </a:r>
            <a:r>
              <a:rPr b="0" lang="de-DE" sz="4400" spc="-1" strike="noStrike">
                <a:latin typeface="Arial"/>
              </a:rPr>
              <a:t>e </a:t>
            </a:r>
            <a:r>
              <a:rPr b="0" lang="de-DE" sz="4400" spc="-1" strike="noStrike">
                <a:latin typeface="Arial"/>
              </a:rPr>
              <a:t>mitt</a:t>
            </a:r>
            <a:r>
              <a:rPr b="0" lang="de-DE" sz="4400" spc="-1" strike="noStrike">
                <a:latin typeface="Arial"/>
              </a:rPr>
              <a:t>els </a:t>
            </a:r>
            <a:r>
              <a:rPr b="0" lang="de-DE" sz="4400" spc="-1" strike="noStrike">
                <a:latin typeface="Arial"/>
              </a:rPr>
              <a:t>Klic</a:t>
            </a:r>
            <a:r>
              <a:rPr b="0" lang="de-DE" sz="4400" spc="-1" strike="noStrike">
                <a:latin typeface="Arial"/>
              </a:rPr>
              <a:t>ken </a:t>
            </a:r>
            <a:r>
              <a:rPr b="0" lang="de-DE" sz="4400" spc="-1" strike="noStrike">
                <a:latin typeface="Arial"/>
              </a:rPr>
              <a:t>ver</a:t>
            </a:r>
            <a:r>
              <a:rPr b="0" lang="de-DE" sz="4400" spc="-1" strike="noStrike">
                <a:latin typeface="Arial"/>
              </a:rPr>
              <a:t>schi</a:t>
            </a:r>
            <a:r>
              <a:rPr b="0" lang="de-DE" sz="4400" spc="-1" strike="noStrike">
                <a:latin typeface="Arial"/>
              </a:rPr>
              <a:t>ebe</a:t>
            </a:r>
            <a:r>
              <a:rPr b="0" lang="de-DE" sz="4400" spc="-1" strike="noStrike">
                <a:latin typeface="Arial"/>
              </a:rPr>
              <a:t>n</a:t>
            </a:r>
            <a:endParaRPr b="0" lang="de-DE" sz="4400" spc="-1" strike="noStrike">
              <a:latin typeface="Arial"/>
            </a:endParaRPr>
          </a:p>
        </p:txBody>
      </p:sp>
      <p:sp>
        <p:nvSpPr>
          <p:cNvPr id="168" name="PlaceHolder 2"/>
          <p:cNvSpPr>
            <a:spLocks noGrp="1"/>
          </p:cNvSpPr>
          <p:nvPr>
            <p:ph type="body"/>
          </p:nvPr>
        </p:nvSpPr>
        <p:spPr>
          <a:xfrm>
            <a:off x="756000" y="5078520"/>
            <a:ext cx="6047640" cy="4811040"/>
          </a:xfrm>
          <a:prstGeom prst="rect">
            <a:avLst/>
          </a:prstGeom>
        </p:spPr>
        <p:txBody>
          <a:bodyPr lIns="0" rIns="0" tIns="0" bIns="0">
            <a:noAutofit/>
          </a:bodyPr>
          <a:p>
            <a:r>
              <a:rPr b="0" lang="de-DE" sz="2000" spc="-1" strike="noStrike">
                <a:latin typeface="Arial"/>
              </a:rPr>
              <a:t>Form</a:t>
            </a:r>
            <a:r>
              <a:rPr b="0" lang="de-DE" sz="2000" spc="-1" strike="noStrike">
                <a:latin typeface="Arial"/>
              </a:rPr>
              <a:t>at </a:t>
            </a:r>
            <a:r>
              <a:rPr b="0" lang="de-DE" sz="2000" spc="-1" strike="noStrike">
                <a:latin typeface="Arial"/>
              </a:rPr>
              <a:t>der </a:t>
            </a:r>
            <a:r>
              <a:rPr b="0" lang="de-DE" sz="2000" spc="-1" strike="noStrike">
                <a:latin typeface="Arial"/>
              </a:rPr>
              <a:t>Noti</a:t>
            </a:r>
            <a:r>
              <a:rPr b="0" lang="de-DE" sz="2000" spc="-1" strike="noStrike">
                <a:latin typeface="Arial"/>
              </a:rPr>
              <a:t>zen </a:t>
            </a:r>
            <a:r>
              <a:rPr b="0" lang="de-DE" sz="2000" spc="-1" strike="noStrike">
                <a:latin typeface="Arial"/>
              </a:rPr>
              <a:t>mitt</a:t>
            </a:r>
            <a:r>
              <a:rPr b="0" lang="de-DE" sz="2000" spc="-1" strike="noStrike">
                <a:latin typeface="Arial"/>
              </a:rPr>
              <a:t>els </a:t>
            </a:r>
            <a:r>
              <a:rPr b="0" lang="de-DE" sz="2000" spc="-1" strike="noStrike">
                <a:latin typeface="Arial"/>
              </a:rPr>
              <a:t>Klic</a:t>
            </a:r>
            <a:r>
              <a:rPr b="0" lang="de-DE" sz="2000" spc="-1" strike="noStrike">
                <a:latin typeface="Arial"/>
              </a:rPr>
              <a:t>ken </a:t>
            </a:r>
            <a:r>
              <a:rPr b="0" lang="de-DE" sz="2000" spc="-1" strike="noStrike">
                <a:latin typeface="Arial"/>
              </a:rPr>
              <a:t>bea</a:t>
            </a:r>
            <a:r>
              <a:rPr b="0" lang="de-DE" sz="2000" spc="-1" strike="noStrike">
                <a:latin typeface="Arial"/>
              </a:rPr>
              <a:t>rbei</a:t>
            </a:r>
            <a:r>
              <a:rPr b="0" lang="de-DE" sz="2000" spc="-1" strike="noStrike">
                <a:latin typeface="Arial"/>
              </a:rPr>
              <a:t>ten</a:t>
            </a:r>
            <a:endParaRPr b="0" lang="de-DE" sz="2000" spc="-1" strike="noStrike">
              <a:latin typeface="Arial"/>
            </a:endParaRPr>
          </a:p>
        </p:txBody>
      </p:sp>
      <p:sp>
        <p:nvSpPr>
          <p:cNvPr id="169" name="PlaceHolder 3"/>
          <p:cNvSpPr>
            <a:spLocks noGrp="1"/>
          </p:cNvSpPr>
          <p:nvPr>
            <p:ph type="hdr"/>
          </p:nvPr>
        </p:nvSpPr>
        <p:spPr>
          <a:xfrm>
            <a:off x="0" y="0"/>
            <a:ext cx="3280680" cy="534240"/>
          </a:xfrm>
          <a:prstGeom prst="rect">
            <a:avLst/>
          </a:prstGeom>
        </p:spPr>
        <p:txBody>
          <a:bodyPr lIns="0" rIns="0" tIns="0" bIns="0">
            <a:noAutofit/>
          </a:bodyPr>
          <a:p>
            <a:r>
              <a:rPr b="0" lang="de-DE" sz="1400" spc="-1" strike="noStrike">
                <a:latin typeface="Times New Roman"/>
              </a:rPr>
              <a:t>&lt;Kopfzeile&gt;</a:t>
            </a:r>
            <a:endParaRPr b="0" lang="de-DE" sz="1400" spc="-1" strike="noStrike">
              <a:latin typeface="Times New Roman"/>
            </a:endParaRPr>
          </a:p>
        </p:txBody>
      </p:sp>
      <p:sp>
        <p:nvSpPr>
          <p:cNvPr id="170" name="PlaceHolder 4"/>
          <p:cNvSpPr>
            <a:spLocks noGrp="1"/>
          </p:cNvSpPr>
          <p:nvPr>
            <p:ph type="dt"/>
          </p:nvPr>
        </p:nvSpPr>
        <p:spPr>
          <a:xfrm>
            <a:off x="4278960" y="0"/>
            <a:ext cx="3280680" cy="534240"/>
          </a:xfrm>
          <a:prstGeom prst="rect">
            <a:avLst/>
          </a:prstGeom>
        </p:spPr>
        <p:txBody>
          <a:bodyPr lIns="0" rIns="0" tIns="0" bIns="0">
            <a:noAutofit/>
          </a:bodyPr>
          <a:p>
            <a:pPr algn="r"/>
            <a:r>
              <a:rPr b="0" lang="de-DE" sz="1400" spc="-1" strike="noStrike">
                <a:latin typeface="Times New Roman"/>
              </a:rPr>
              <a:t>&lt;Datum/Uhrzeit&gt;</a:t>
            </a:r>
            <a:endParaRPr b="0" lang="de-DE" sz="1400" spc="-1" strike="noStrike">
              <a:latin typeface="Times New Roman"/>
            </a:endParaRPr>
          </a:p>
        </p:txBody>
      </p:sp>
      <p:sp>
        <p:nvSpPr>
          <p:cNvPr id="171" name="PlaceHolder 5"/>
          <p:cNvSpPr>
            <a:spLocks noGrp="1"/>
          </p:cNvSpPr>
          <p:nvPr>
            <p:ph type="ftr"/>
          </p:nvPr>
        </p:nvSpPr>
        <p:spPr>
          <a:xfrm>
            <a:off x="0" y="10157400"/>
            <a:ext cx="3280680" cy="534240"/>
          </a:xfrm>
          <a:prstGeom prst="rect">
            <a:avLst/>
          </a:prstGeom>
        </p:spPr>
        <p:txBody>
          <a:bodyPr lIns="0" rIns="0" tIns="0" bIns="0" anchor="b">
            <a:noAutofit/>
          </a:bodyPr>
          <a:p>
            <a:r>
              <a:rPr b="0" lang="de-DE" sz="1400" spc="-1" strike="noStrike">
                <a:latin typeface="Times New Roman"/>
              </a:rPr>
              <a:t>&lt;Fußzeile&gt;</a:t>
            </a:r>
            <a:endParaRPr b="0" lang="de-DE" sz="1400" spc="-1" strike="noStrike">
              <a:latin typeface="Times New Roman"/>
            </a:endParaRPr>
          </a:p>
        </p:txBody>
      </p:sp>
      <p:sp>
        <p:nvSpPr>
          <p:cNvPr id="172"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981756BD-197E-46FF-87CA-7C5D43A29585}" type="slidenum">
              <a:rPr b="0" lang="de-DE" sz="1400" spc="-1" strike="noStrike">
                <a:latin typeface="Times New Roman"/>
              </a:rPr>
              <a:t>&lt;Foliennummer&gt;</a:t>
            </a:fld>
            <a:endParaRPr b="0" lang="de-DE"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6" name="PlaceHolder 1"/>
          <p:cNvSpPr>
            <a:spLocks noGrp="1"/>
          </p:cNvSpPr>
          <p:nvPr>
            <p:ph type="sldImg"/>
          </p:nvPr>
        </p:nvSpPr>
        <p:spPr>
          <a:xfrm>
            <a:off x="216360" y="812520"/>
            <a:ext cx="7122960" cy="4005000"/>
          </a:xfrm>
          <a:prstGeom prst="rect">
            <a:avLst/>
          </a:prstGeom>
        </p:spPr>
      </p:sp>
      <p:sp>
        <p:nvSpPr>
          <p:cNvPr id="747" name="PlaceHolder 2"/>
          <p:cNvSpPr>
            <a:spLocks noGrp="1"/>
          </p:cNvSpPr>
          <p:nvPr>
            <p:ph type="body"/>
          </p:nvPr>
        </p:nvSpPr>
        <p:spPr>
          <a:xfrm>
            <a:off x="216000" y="5078520"/>
            <a:ext cx="7124040" cy="4807080"/>
          </a:xfrm>
          <a:prstGeom prst="rect">
            <a:avLst/>
          </a:prstGeom>
        </p:spPr>
        <p:txBody>
          <a:bodyPr lIns="0" rIns="0" tIns="0" bIns="0">
            <a:noAutofit/>
          </a:bodyPr>
          <a:p>
            <a:pPr marL="216000" indent="-212400">
              <a:lnSpc>
                <a:spcPct val="100000"/>
              </a:lnSpc>
              <a:tabLst>
                <a:tab algn="l" pos="0"/>
              </a:tabLst>
            </a:pPr>
            <a:r>
              <a:rPr b="0" lang="de-DE" sz="2000" spc="-1" strike="noStrike">
                <a:latin typeface="Arial"/>
              </a:rPr>
              <a:t>YCB-Videodatensatz </a:t>
            </a:r>
            <a:endParaRPr b="0" lang="de-DE" sz="2000" spc="-1" strike="noStrike">
              <a:latin typeface="Arial"/>
            </a:endParaRPr>
          </a:p>
          <a:p>
            <a:pPr marL="216000" indent="-212040">
              <a:lnSpc>
                <a:spcPct val="100000"/>
              </a:lnSpc>
              <a:buClr>
                <a:srgbClr val="000000"/>
              </a:buClr>
              <a:buSzPct val="45000"/>
              <a:buFont typeface="Wingdings" charset="2"/>
              <a:buChar char=""/>
              <a:tabLst>
                <a:tab algn="l" pos="0"/>
              </a:tabLst>
            </a:pPr>
            <a:r>
              <a:rPr b="0" lang="de-DE" sz="2000" spc="-1" strike="noStrike">
                <a:latin typeface="Arial"/>
              </a:rPr>
              <a:t>umfangreicher Videodatensatz für 6D Objektposenschätzung</a:t>
            </a:r>
            <a:endParaRPr b="0" lang="de-DE" sz="2000" spc="-1" strike="noStrike">
              <a:latin typeface="Arial"/>
            </a:endParaRPr>
          </a:p>
          <a:p>
            <a:pPr marL="216000" indent="-212040">
              <a:lnSpc>
                <a:spcPct val="100000"/>
              </a:lnSpc>
              <a:buClr>
                <a:srgbClr val="000000"/>
              </a:buClr>
              <a:buSzPct val="45000"/>
              <a:buFont typeface="Wingdings" charset="2"/>
              <a:buChar char=""/>
              <a:tabLst>
                <a:tab algn="l" pos="0"/>
              </a:tabLst>
            </a:pPr>
            <a:r>
              <a:rPr b="0" lang="de-DE" sz="2000" spc="-1" strike="noStrike">
                <a:latin typeface="Arial"/>
              </a:rPr>
              <a:t>genaue 6D-Posen von 21 Objekten</a:t>
            </a:r>
            <a:endParaRPr b="0" lang="de-DE" sz="2000" spc="-1" strike="noStrike">
              <a:latin typeface="Arial"/>
            </a:endParaRPr>
          </a:p>
          <a:p>
            <a:pPr marL="216000" indent="-212040">
              <a:lnSpc>
                <a:spcPct val="100000"/>
              </a:lnSpc>
              <a:buClr>
                <a:srgbClr val="000000"/>
              </a:buClr>
              <a:buSzPct val="45000"/>
              <a:buFont typeface="Wingdings" charset="2"/>
              <a:buChar char=""/>
              <a:tabLst>
                <a:tab algn="l" pos="0"/>
              </a:tabLst>
            </a:pPr>
            <a:r>
              <a:rPr b="0" lang="de-DE" sz="2000" spc="-1" strike="noStrike">
                <a:latin typeface="Arial"/>
              </a:rPr>
              <a:t>in 92 Videos mit 133.827 Bildern</a:t>
            </a:r>
            <a:endParaRPr b="0" lang="de-DE" sz="2000" spc="-1" strike="noStrike">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8" name="PlaceHolder 1"/>
          <p:cNvSpPr>
            <a:spLocks noGrp="1"/>
          </p:cNvSpPr>
          <p:nvPr>
            <p:ph type="sldImg"/>
          </p:nvPr>
        </p:nvSpPr>
        <p:spPr>
          <a:xfrm>
            <a:off x="216360" y="812520"/>
            <a:ext cx="7122960" cy="4005000"/>
          </a:xfrm>
          <a:prstGeom prst="rect">
            <a:avLst/>
          </a:prstGeom>
        </p:spPr>
      </p:sp>
      <p:sp>
        <p:nvSpPr>
          <p:cNvPr id="749" name="PlaceHolder 2"/>
          <p:cNvSpPr>
            <a:spLocks noGrp="1"/>
          </p:cNvSpPr>
          <p:nvPr>
            <p:ph type="body"/>
          </p:nvPr>
        </p:nvSpPr>
        <p:spPr>
          <a:xfrm>
            <a:off x="756000" y="5078520"/>
            <a:ext cx="6043680" cy="4807080"/>
          </a:xfrm>
          <a:prstGeom prst="rect">
            <a:avLst/>
          </a:prstGeom>
        </p:spPr>
        <p:txBody>
          <a:bodyPr lIns="0" rIns="0" tIns="0" bIns="0">
            <a:noAutofit/>
          </a:bodyPr>
          <a:p>
            <a:pPr marL="216000" indent="-212040">
              <a:lnSpc>
                <a:spcPct val="100000"/>
              </a:lnSpc>
              <a:buClr>
                <a:srgbClr val="000000"/>
              </a:buClr>
              <a:buSzPct val="45000"/>
              <a:buFont typeface="Wingdings" charset="2"/>
              <a:buChar char=""/>
            </a:pPr>
            <a:r>
              <a:rPr b="0" lang="de-DE" sz="2000" spc="-1" strike="noStrike">
                <a:latin typeface="Arial"/>
              </a:rPr>
              <a:t>LINEMOD ist ein RGB+D-Datensatz</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De-facto-Standard-Benchmark für 6D-Positionsschätzungen</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enthält schlecht texturierte Objekte in unübersichtlichen Szene</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enthält 15 Objektsequenzen</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Bilder in jeder Objektsequenz enthalten mehrere Objekte, wobei jedoch nur ein Objekt mit der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wahren Klassenbezeichnung,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Begrenzungsrahmen und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6D-Pose versehen ist</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kameraeigene Matrix wird ebenfalls mit dem Datensatz geliefert.</a:t>
            </a:r>
            <a:endParaRPr b="0" lang="de-DE" sz="2000" spc="-1" strike="noStrike">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0" name="PlaceHolder 1"/>
          <p:cNvSpPr>
            <a:spLocks noGrp="1"/>
          </p:cNvSpPr>
          <p:nvPr>
            <p:ph type="sldImg"/>
          </p:nvPr>
        </p:nvSpPr>
        <p:spPr>
          <a:xfrm>
            <a:off x="216360" y="812520"/>
            <a:ext cx="7122960" cy="4005000"/>
          </a:xfrm>
          <a:prstGeom prst="rect">
            <a:avLst/>
          </a:prstGeom>
        </p:spPr>
      </p:sp>
      <p:sp>
        <p:nvSpPr>
          <p:cNvPr id="751" name="PlaceHolder 2"/>
          <p:cNvSpPr>
            <a:spLocks noGrp="1"/>
          </p:cNvSpPr>
          <p:nvPr>
            <p:ph type="body"/>
          </p:nvPr>
        </p:nvSpPr>
        <p:spPr>
          <a:xfrm>
            <a:off x="756000" y="5078520"/>
            <a:ext cx="6043680" cy="4807080"/>
          </a:xfrm>
          <a:prstGeom prst="rect">
            <a:avLst/>
          </a:prstGeom>
        </p:spPr>
        <p:txBody>
          <a:bodyPr lIns="0" rIns="0" tIns="0" bIns="0">
            <a:noAutofit/>
          </a:bodyPr>
          <a:p>
            <a:pPr marL="216000" indent="-212040">
              <a:lnSpc>
                <a:spcPct val="100000"/>
              </a:lnSpc>
              <a:buClr>
                <a:srgbClr val="000000"/>
              </a:buClr>
              <a:buSzPct val="45000"/>
              <a:buFont typeface="Wingdings" charset="2"/>
              <a:buChar char=""/>
            </a:pPr>
            <a:r>
              <a:rPr b="0" lang="de-DE" sz="2000" spc="-1" strike="noStrike">
                <a:latin typeface="Arial"/>
              </a:rPr>
              <a:t>LINEM</a:t>
            </a:r>
            <a:r>
              <a:rPr b="0" lang="de-DE" sz="2000" spc="-1" strike="noStrike">
                <a:latin typeface="Arial"/>
              </a:rPr>
              <a:t>OD ist </a:t>
            </a:r>
            <a:r>
              <a:rPr b="0" lang="de-DE" sz="2000" spc="-1" strike="noStrike">
                <a:latin typeface="Arial"/>
              </a:rPr>
              <a:t>ein </a:t>
            </a:r>
            <a:r>
              <a:rPr b="0" lang="de-DE" sz="2000" spc="-1" strike="noStrike">
                <a:latin typeface="Arial"/>
              </a:rPr>
              <a:t>RGB+</a:t>
            </a:r>
            <a:r>
              <a:rPr b="0" lang="de-DE" sz="2000" spc="-1" strike="noStrike">
                <a:latin typeface="Arial"/>
              </a:rPr>
              <a:t>D-</a:t>
            </a:r>
            <a:r>
              <a:rPr b="0" lang="de-DE" sz="2000" spc="-1" strike="noStrike">
                <a:latin typeface="Arial"/>
              </a:rPr>
              <a:t>Datens</a:t>
            </a:r>
            <a:r>
              <a:rPr b="0" lang="de-DE" sz="2000" spc="-1" strike="noStrike">
                <a:latin typeface="Arial"/>
              </a:rPr>
              <a:t>atz</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De-</a:t>
            </a:r>
            <a:r>
              <a:rPr b="0" lang="de-DE" sz="2000" spc="-1" strike="noStrike">
                <a:latin typeface="Arial"/>
              </a:rPr>
              <a:t>facto-</a:t>
            </a:r>
            <a:r>
              <a:rPr b="0" lang="de-DE" sz="2000" spc="-1" strike="noStrike">
                <a:latin typeface="Arial"/>
              </a:rPr>
              <a:t>Standa</a:t>
            </a:r>
            <a:r>
              <a:rPr b="0" lang="de-DE" sz="2000" spc="-1" strike="noStrike">
                <a:latin typeface="Arial"/>
              </a:rPr>
              <a:t>rd-</a:t>
            </a:r>
            <a:r>
              <a:rPr b="0" lang="de-DE" sz="2000" spc="-1" strike="noStrike">
                <a:latin typeface="Arial"/>
              </a:rPr>
              <a:t>Bench</a:t>
            </a:r>
            <a:r>
              <a:rPr b="0" lang="de-DE" sz="2000" spc="-1" strike="noStrike">
                <a:latin typeface="Arial"/>
              </a:rPr>
              <a:t>mark </a:t>
            </a:r>
            <a:r>
              <a:rPr b="0" lang="de-DE" sz="2000" spc="-1" strike="noStrike">
                <a:latin typeface="Arial"/>
              </a:rPr>
              <a:t>für 6D-</a:t>
            </a:r>
            <a:r>
              <a:rPr b="0" lang="de-DE" sz="2000" spc="-1" strike="noStrike">
                <a:latin typeface="Arial"/>
              </a:rPr>
              <a:t>Positio</a:t>
            </a:r>
            <a:r>
              <a:rPr b="0" lang="de-DE" sz="2000" spc="-1" strike="noStrike">
                <a:latin typeface="Arial"/>
              </a:rPr>
              <a:t>nssch</a:t>
            </a:r>
            <a:r>
              <a:rPr b="0" lang="de-DE" sz="2000" spc="-1" strike="noStrike">
                <a:latin typeface="Arial"/>
              </a:rPr>
              <a:t>ätzung</a:t>
            </a:r>
            <a:r>
              <a:rPr b="0" lang="de-DE" sz="2000" spc="-1" strike="noStrike">
                <a:latin typeface="Arial"/>
              </a:rPr>
              <a:t>en</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enthält </a:t>
            </a:r>
            <a:r>
              <a:rPr b="0" lang="de-DE" sz="2000" spc="-1" strike="noStrike">
                <a:latin typeface="Arial"/>
              </a:rPr>
              <a:t>schlec</a:t>
            </a:r>
            <a:r>
              <a:rPr b="0" lang="de-DE" sz="2000" spc="-1" strike="noStrike">
                <a:latin typeface="Arial"/>
              </a:rPr>
              <a:t>ht </a:t>
            </a:r>
            <a:r>
              <a:rPr b="0" lang="de-DE" sz="2000" spc="-1" strike="noStrike">
                <a:latin typeface="Arial"/>
              </a:rPr>
              <a:t>texturi</a:t>
            </a:r>
            <a:r>
              <a:rPr b="0" lang="de-DE" sz="2000" spc="-1" strike="noStrike">
                <a:latin typeface="Arial"/>
              </a:rPr>
              <a:t>erte </a:t>
            </a:r>
            <a:r>
              <a:rPr b="0" lang="de-DE" sz="2000" spc="-1" strike="noStrike">
                <a:latin typeface="Arial"/>
              </a:rPr>
              <a:t>Objekt</a:t>
            </a:r>
            <a:r>
              <a:rPr b="0" lang="de-DE" sz="2000" spc="-1" strike="noStrike">
                <a:latin typeface="Arial"/>
              </a:rPr>
              <a:t>e in </a:t>
            </a:r>
            <a:r>
              <a:rPr b="0" lang="de-DE" sz="2000" spc="-1" strike="noStrike">
                <a:latin typeface="Arial"/>
              </a:rPr>
              <a:t>unüber</a:t>
            </a:r>
            <a:r>
              <a:rPr b="0" lang="de-DE" sz="2000" spc="-1" strike="noStrike">
                <a:latin typeface="Arial"/>
              </a:rPr>
              <a:t>sichtlic</a:t>
            </a:r>
            <a:r>
              <a:rPr b="0" lang="de-DE" sz="2000" spc="-1" strike="noStrike">
                <a:latin typeface="Arial"/>
              </a:rPr>
              <a:t>hen </a:t>
            </a:r>
            <a:r>
              <a:rPr b="0" lang="de-DE" sz="2000" spc="-1" strike="noStrike">
                <a:latin typeface="Arial"/>
              </a:rPr>
              <a:t>Szene</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enthält </a:t>
            </a:r>
            <a:r>
              <a:rPr b="0" lang="de-DE" sz="2000" spc="-1" strike="noStrike">
                <a:latin typeface="Arial"/>
              </a:rPr>
              <a:t>15 </a:t>
            </a:r>
            <a:r>
              <a:rPr b="0" lang="de-DE" sz="2000" spc="-1" strike="noStrike">
                <a:latin typeface="Arial"/>
              </a:rPr>
              <a:t>Objekt</a:t>
            </a:r>
            <a:r>
              <a:rPr b="0" lang="de-DE" sz="2000" spc="-1" strike="noStrike">
                <a:latin typeface="Arial"/>
              </a:rPr>
              <a:t>seque</a:t>
            </a:r>
            <a:r>
              <a:rPr b="0" lang="de-DE" sz="2000" spc="-1" strike="noStrike">
                <a:latin typeface="Arial"/>
              </a:rPr>
              <a:t>nzen</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Bilder </a:t>
            </a:r>
            <a:r>
              <a:rPr b="0" lang="de-DE" sz="2000" spc="-1" strike="noStrike">
                <a:latin typeface="Arial"/>
              </a:rPr>
              <a:t>in </a:t>
            </a:r>
            <a:r>
              <a:rPr b="0" lang="de-DE" sz="2000" spc="-1" strike="noStrike">
                <a:latin typeface="Arial"/>
              </a:rPr>
              <a:t>jeder </a:t>
            </a:r>
            <a:r>
              <a:rPr b="0" lang="de-DE" sz="2000" spc="-1" strike="noStrike">
                <a:latin typeface="Arial"/>
              </a:rPr>
              <a:t>Objekt</a:t>
            </a:r>
            <a:r>
              <a:rPr b="0" lang="de-DE" sz="2000" spc="-1" strike="noStrike">
                <a:latin typeface="Arial"/>
              </a:rPr>
              <a:t>seque</a:t>
            </a:r>
            <a:r>
              <a:rPr b="0" lang="de-DE" sz="2000" spc="-1" strike="noStrike">
                <a:latin typeface="Arial"/>
              </a:rPr>
              <a:t>nz </a:t>
            </a:r>
            <a:r>
              <a:rPr b="0" lang="de-DE" sz="2000" spc="-1" strike="noStrike">
                <a:latin typeface="Arial"/>
              </a:rPr>
              <a:t>enthalt</a:t>
            </a:r>
            <a:r>
              <a:rPr b="0" lang="de-DE" sz="2000" spc="-1" strike="noStrike">
                <a:latin typeface="Arial"/>
              </a:rPr>
              <a:t>en </a:t>
            </a:r>
            <a:r>
              <a:rPr b="0" lang="de-DE" sz="2000" spc="-1" strike="noStrike">
                <a:latin typeface="Arial"/>
              </a:rPr>
              <a:t>mehrer</a:t>
            </a:r>
            <a:r>
              <a:rPr b="0" lang="de-DE" sz="2000" spc="-1" strike="noStrike">
                <a:latin typeface="Arial"/>
              </a:rPr>
              <a:t>e </a:t>
            </a:r>
            <a:r>
              <a:rPr b="0" lang="de-DE" sz="2000" spc="-1" strike="noStrike">
                <a:latin typeface="Arial"/>
              </a:rPr>
              <a:t>Objekt</a:t>
            </a:r>
            <a:r>
              <a:rPr b="0" lang="de-DE" sz="2000" spc="-1" strike="noStrike">
                <a:latin typeface="Arial"/>
              </a:rPr>
              <a:t>e, </a:t>
            </a:r>
            <a:r>
              <a:rPr b="0" lang="de-DE" sz="2000" spc="-1" strike="noStrike">
                <a:latin typeface="Arial"/>
              </a:rPr>
              <a:t>wobei </a:t>
            </a:r>
            <a:r>
              <a:rPr b="0" lang="de-DE" sz="2000" spc="-1" strike="noStrike">
                <a:latin typeface="Arial"/>
              </a:rPr>
              <a:t>jedoch </a:t>
            </a:r>
            <a:r>
              <a:rPr b="0" lang="de-DE" sz="2000" spc="-1" strike="noStrike">
                <a:latin typeface="Arial"/>
              </a:rPr>
              <a:t>nur ein </a:t>
            </a:r>
            <a:r>
              <a:rPr b="0" lang="de-DE" sz="2000" spc="-1" strike="noStrike">
                <a:latin typeface="Arial"/>
              </a:rPr>
              <a:t>Objekt </a:t>
            </a:r>
            <a:r>
              <a:rPr b="0" lang="de-DE" sz="2000" spc="-1" strike="noStrike">
                <a:latin typeface="Arial"/>
              </a:rPr>
              <a:t>mit der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wahre</a:t>
            </a:r>
            <a:r>
              <a:rPr b="0" lang="de-DE" sz="2000" spc="-1" strike="noStrike">
                <a:latin typeface="Arial"/>
              </a:rPr>
              <a:t>n </a:t>
            </a:r>
            <a:r>
              <a:rPr b="0" lang="de-DE" sz="2000" spc="-1" strike="noStrike">
                <a:latin typeface="Arial"/>
              </a:rPr>
              <a:t>Klasse</a:t>
            </a:r>
            <a:r>
              <a:rPr b="0" lang="de-DE" sz="2000" spc="-1" strike="noStrike">
                <a:latin typeface="Arial"/>
              </a:rPr>
              <a:t>nbezei</a:t>
            </a:r>
            <a:r>
              <a:rPr b="0" lang="de-DE" sz="2000" spc="-1" strike="noStrike">
                <a:latin typeface="Arial"/>
              </a:rPr>
              <a:t>chnun</a:t>
            </a:r>
            <a:r>
              <a:rPr b="0" lang="de-DE" sz="2000" spc="-1" strike="noStrike">
                <a:latin typeface="Arial"/>
              </a:rPr>
              <a:t>g,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Begre</a:t>
            </a:r>
            <a:r>
              <a:rPr b="0" lang="de-DE" sz="2000" spc="-1" strike="noStrike">
                <a:latin typeface="Arial"/>
              </a:rPr>
              <a:t>nzung</a:t>
            </a:r>
            <a:r>
              <a:rPr b="0" lang="de-DE" sz="2000" spc="-1" strike="noStrike">
                <a:latin typeface="Arial"/>
              </a:rPr>
              <a:t>srahm</a:t>
            </a:r>
            <a:r>
              <a:rPr b="0" lang="de-DE" sz="2000" spc="-1" strike="noStrike">
                <a:latin typeface="Arial"/>
              </a:rPr>
              <a:t>en und </a:t>
            </a:r>
            <a:r>
              <a:rPr b="0" lang="de-DE" sz="2000" spc="-1" strike="noStrike">
                <a:latin typeface="Arial"/>
              </a:rPr>
              <a:t>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6D-</a:t>
            </a:r>
            <a:r>
              <a:rPr b="0" lang="de-DE" sz="2000" spc="-1" strike="noStrike">
                <a:latin typeface="Arial"/>
              </a:rPr>
              <a:t>Pose </a:t>
            </a:r>
            <a:r>
              <a:rPr b="0" lang="de-DE" sz="2000" spc="-1" strike="noStrike">
                <a:latin typeface="Arial"/>
              </a:rPr>
              <a:t>verseh</a:t>
            </a:r>
            <a:r>
              <a:rPr b="0" lang="de-DE" sz="2000" spc="-1" strike="noStrike">
                <a:latin typeface="Arial"/>
              </a:rPr>
              <a:t>en ist</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kamer</a:t>
            </a:r>
            <a:r>
              <a:rPr b="0" lang="de-DE" sz="2000" spc="-1" strike="noStrike">
                <a:latin typeface="Arial"/>
              </a:rPr>
              <a:t>aeigen</a:t>
            </a:r>
            <a:r>
              <a:rPr b="0" lang="de-DE" sz="2000" spc="-1" strike="noStrike">
                <a:latin typeface="Arial"/>
              </a:rPr>
              <a:t>e </a:t>
            </a:r>
            <a:r>
              <a:rPr b="0" lang="de-DE" sz="2000" spc="-1" strike="noStrike">
                <a:latin typeface="Arial"/>
              </a:rPr>
              <a:t>Matrix </a:t>
            </a:r>
            <a:r>
              <a:rPr b="0" lang="de-DE" sz="2000" spc="-1" strike="noStrike">
                <a:latin typeface="Arial"/>
              </a:rPr>
              <a:t>wird </a:t>
            </a:r>
            <a:r>
              <a:rPr b="0" lang="de-DE" sz="2000" spc="-1" strike="noStrike">
                <a:latin typeface="Arial"/>
              </a:rPr>
              <a:t>ebenfa</a:t>
            </a:r>
            <a:r>
              <a:rPr b="0" lang="de-DE" sz="2000" spc="-1" strike="noStrike">
                <a:latin typeface="Arial"/>
              </a:rPr>
              <a:t>lls mit </a:t>
            </a:r>
            <a:r>
              <a:rPr b="0" lang="de-DE" sz="2000" spc="-1" strike="noStrike">
                <a:latin typeface="Arial"/>
              </a:rPr>
              <a:t>dem </a:t>
            </a:r>
            <a:r>
              <a:rPr b="0" lang="de-DE" sz="2000" spc="-1" strike="noStrike">
                <a:latin typeface="Arial"/>
              </a:rPr>
              <a:t>Datens</a:t>
            </a:r>
            <a:r>
              <a:rPr b="0" lang="de-DE" sz="2000" spc="-1" strike="noStrike">
                <a:latin typeface="Arial"/>
              </a:rPr>
              <a:t>atz </a:t>
            </a:r>
            <a:r>
              <a:rPr b="0" lang="de-DE" sz="2000" spc="-1" strike="noStrike">
                <a:latin typeface="Arial"/>
              </a:rPr>
              <a:t>geliefe</a:t>
            </a:r>
            <a:r>
              <a:rPr b="0" lang="de-DE" sz="2000" spc="-1" strike="noStrike">
                <a:latin typeface="Arial"/>
              </a:rPr>
              <a:t>rt.</a:t>
            </a:r>
            <a:endParaRPr b="0" lang="de-DE" sz="2000" spc="-1" strike="noStrike">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2" name="PlaceHolder 1"/>
          <p:cNvSpPr>
            <a:spLocks noGrp="1"/>
          </p:cNvSpPr>
          <p:nvPr>
            <p:ph type="sldImg"/>
          </p:nvPr>
        </p:nvSpPr>
        <p:spPr>
          <a:xfrm>
            <a:off x="216360" y="812520"/>
            <a:ext cx="7122960" cy="4005000"/>
          </a:xfrm>
          <a:prstGeom prst="rect">
            <a:avLst/>
          </a:prstGeom>
        </p:spPr>
      </p:sp>
      <p:sp>
        <p:nvSpPr>
          <p:cNvPr id="753" name="PlaceHolder 2"/>
          <p:cNvSpPr>
            <a:spLocks noGrp="1"/>
          </p:cNvSpPr>
          <p:nvPr>
            <p:ph type="body"/>
          </p:nvPr>
        </p:nvSpPr>
        <p:spPr>
          <a:xfrm>
            <a:off x="756000" y="5078520"/>
            <a:ext cx="6043680" cy="4807080"/>
          </a:xfrm>
          <a:prstGeom prst="rect">
            <a:avLst/>
          </a:prstGeom>
        </p:spPr>
        <p:txBody>
          <a:bodyPr lIns="0" rIns="0" tIns="0" bIns="0">
            <a:noAutofit/>
          </a:bodyPr>
          <a:p>
            <a:pPr marL="216000" indent="-212040">
              <a:lnSpc>
                <a:spcPct val="100000"/>
              </a:lnSpc>
              <a:buClr>
                <a:srgbClr val="000000"/>
              </a:buClr>
              <a:buSzPct val="45000"/>
              <a:buFont typeface="Wingdings" charset="2"/>
              <a:buChar char=""/>
            </a:pPr>
            <a:r>
              <a:rPr b="0" lang="de-DE" sz="2000" spc="-1" strike="noStrike">
                <a:latin typeface="Arial"/>
              </a:rPr>
              <a:t>LINEMOD ist ein RGB+D-Datensatz</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De-facto-Standard-Benchmark für 6D-Positionsschätzungen</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enthält schlecht texturierte Objekte in unübersichtlichen Szene</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enthält 15 Objektsequenzen</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Bilder in jeder Objektsequenz enthalten mehrere Objekte, wobei jedoch nur ein Objekt mit der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wahren Klassenbezeichnung,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Begrenzungsrahmen und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6D-Pose versehen ist</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kameraeigene Matrix wird ebenfalls mit dem Datensatz geliefert.</a:t>
            </a:r>
            <a:endParaRPr b="0" lang="de-DE" sz="2000" spc="-1" strike="noStrike">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4" name="PlaceHolder 1"/>
          <p:cNvSpPr>
            <a:spLocks noGrp="1"/>
          </p:cNvSpPr>
          <p:nvPr>
            <p:ph type="sldImg"/>
          </p:nvPr>
        </p:nvSpPr>
        <p:spPr>
          <a:xfrm>
            <a:off x="216360" y="812520"/>
            <a:ext cx="7120800" cy="4002840"/>
          </a:xfrm>
          <a:prstGeom prst="rect">
            <a:avLst/>
          </a:prstGeom>
        </p:spPr>
      </p:sp>
      <p:sp>
        <p:nvSpPr>
          <p:cNvPr id="755" name="PlaceHolder 2"/>
          <p:cNvSpPr>
            <a:spLocks noGrp="1"/>
          </p:cNvSpPr>
          <p:nvPr>
            <p:ph type="body"/>
          </p:nvPr>
        </p:nvSpPr>
        <p:spPr>
          <a:xfrm>
            <a:off x="216000" y="5078520"/>
            <a:ext cx="7121880" cy="4804920"/>
          </a:xfrm>
          <a:prstGeom prst="rect">
            <a:avLst/>
          </a:prstGeom>
        </p:spPr>
        <p:txBody>
          <a:bodyPr lIns="0" rIns="0" tIns="0" bIns="0">
            <a:noAutofit/>
          </a:bodyPr>
          <a:p>
            <a:pPr marL="216000" indent="-210240">
              <a:lnSpc>
                <a:spcPct val="100000"/>
              </a:lnSpc>
              <a:tabLst>
                <a:tab algn="l" pos="0"/>
              </a:tabLst>
            </a:pPr>
            <a:r>
              <a:rPr b="0" lang="de-DE" sz="1300" spc="-1" strike="noStrike">
                <a:latin typeface="Arial"/>
              </a:rPr>
              <a:t>AUC = Area under Curve; ROC = Receiver operating characteristic (ganzer Graph)</a:t>
            </a:r>
            <a:endParaRPr b="0" lang="de-DE" sz="1300" spc="-1" strike="noStrike">
              <a:latin typeface="Arial"/>
            </a:endParaRPr>
          </a:p>
          <a:p>
            <a:pPr marL="216000" indent="-209880">
              <a:lnSpc>
                <a:spcPct val="100000"/>
              </a:lnSpc>
              <a:buClr>
                <a:srgbClr val="000000"/>
              </a:buClr>
              <a:buSzPct val="45000"/>
              <a:buFont typeface="Wingdings" charset="2"/>
              <a:buChar char=""/>
              <a:tabLst>
                <a:tab algn="l" pos="0"/>
              </a:tabLst>
            </a:pPr>
            <a:r>
              <a:rPr b="0" lang="de-DE" sz="1300" spc="-1" strike="noStrike">
                <a:latin typeface="Arial"/>
              </a:rPr>
              <a:t>zur Bewertung und Vergleich der Leistung eines binären Klassifizierungsmodells</a:t>
            </a:r>
            <a:endParaRPr b="0" lang="de-DE" sz="1300" spc="-1" strike="noStrike">
              <a:latin typeface="Arial"/>
            </a:endParaRPr>
          </a:p>
          <a:p>
            <a:pPr marL="216000" indent="-209880">
              <a:lnSpc>
                <a:spcPct val="100000"/>
              </a:lnSpc>
              <a:buClr>
                <a:srgbClr val="000000"/>
              </a:buClr>
              <a:buSzPct val="45000"/>
              <a:buFont typeface="Wingdings" charset="2"/>
              <a:buChar char=""/>
              <a:tabLst>
                <a:tab algn="l" pos="0"/>
              </a:tabLst>
            </a:pPr>
            <a:r>
              <a:rPr b="0" lang="de-DE" sz="1300" spc="-1" strike="noStrike">
                <a:latin typeface="Arial"/>
              </a:rPr>
              <a:t>misst die Unterscheidungskraft Ihres prädiktiven Klassifikationsmodells</a:t>
            </a:r>
            <a:endParaRPr b="0" lang="de-DE" sz="1300" spc="-1" strike="noStrike">
              <a:latin typeface="Arial"/>
            </a:endParaRPr>
          </a:p>
          <a:p>
            <a:pPr marL="216000" indent="-209880">
              <a:lnSpc>
                <a:spcPct val="100000"/>
              </a:lnSpc>
              <a:buClr>
                <a:srgbClr val="000000"/>
              </a:buClr>
              <a:buSzPct val="45000"/>
              <a:buFont typeface="Wingdings" charset="2"/>
              <a:buChar char=""/>
              <a:tabLst>
                <a:tab algn="l" pos="0"/>
              </a:tabLst>
            </a:pPr>
            <a:r>
              <a:rPr b="0" lang="de-DE" sz="1300" spc="-1" strike="noStrike">
                <a:latin typeface="Arial"/>
              </a:rPr>
              <a:t>geprüft, wie gut das Modell in der Lage ist, Ereignisse von Nicht-Ereignissen zu unterscheiden</a:t>
            </a:r>
            <a:endParaRPr b="0" lang="de-DE" sz="1300" spc="-1" strike="noStrike">
              <a:latin typeface="Arial"/>
            </a:endParaRPr>
          </a:p>
          <a:p>
            <a:pPr marL="216000" indent="-209880">
              <a:lnSpc>
                <a:spcPct val="100000"/>
              </a:lnSpc>
              <a:buClr>
                <a:srgbClr val="000000"/>
              </a:buClr>
              <a:buSzPct val="45000"/>
              <a:buFont typeface="Wingdings" charset="2"/>
              <a:buChar char=""/>
              <a:tabLst>
                <a:tab algn="l" pos="0"/>
              </a:tabLst>
            </a:pPr>
            <a:r>
              <a:rPr b="0" lang="de-DE" sz="1300" spc="-1" strike="noStrike">
                <a:latin typeface="Arial"/>
              </a:rPr>
              <a:t>Darstellung des Anteils wahrer positiver Ergebnisse im Vergleich zum Anteil falsch positiver Ergebnisse bei verschiedenen Wahrscheinlichkeitsgrenzwerten</a:t>
            </a:r>
            <a:endParaRPr b="0" lang="de-DE" sz="1300" spc="-1" strike="noStrike">
              <a:latin typeface="Arial"/>
            </a:endParaRPr>
          </a:p>
          <a:p>
            <a:pPr marL="216000" indent="-209880">
              <a:lnSpc>
                <a:spcPct val="100000"/>
              </a:lnSpc>
              <a:buClr>
                <a:srgbClr val="000000"/>
              </a:buClr>
              <a:buSzPct val="45000"/>
              <a:buFont typeface="Wingdings" charset="2"/>
              <a:buChar char=""/>
              <a:tabLst>
                <a:tab algn="l" pos="0"/>
              </a:tabLst>
            </a:pPr>
            <a:r>
              <a:rPr b="0" lang="de-DE" sz="1300" spc="-1" strike="noStrike">
                <a:latin typeface="Arial"/>
              </a:rPr>
              <a:t>Wahr-Positiv-Rate wird auch als Sensitivität bezeichnet (Y-Achse)</a:t>
            </a:r>
            <a:endParaRPr b="0" lang="de-DE" sz="1300" spc="-1" strike="noStrike">
              <a:latin typeface="Arial"/>
            </a:endParaRPr>
          </a:p>
          <a:p>
            <a:pPr marL="216000" indent="-209880">
              <a:lnSpc>
                <a:spcPct val="100000"/>
              </a:lnSpc>
              <a:buClr>
                <a:srgbClr val="000000"/>
              </a:buClr>
              <a:buSzPct val="45000"/>
              <a:buFont typeface="Wingdings" charset="2"/>
              <a:buChar char=""/>
              <a:tabLst>
                <a:tab algn="l" pos="0"/>
              </a:tabLst>
            </a:pPr>
            <a:r>
              <a:rPr b="0" lang="de-DE" sz="1300" spc="-1" strike="noStrike">
                <a:latin typeface="Arial"/>
              </a:rPr>
              <a:t>Falsch-Positiv-Rate wird auch als (1-Spezifität) bezeichnet (X-Achse)</a:t>
            </a:r>
            <a:endParaRPr b="0" lang="de-DE" sz="1300" spc="-1" strike="noStrike">
              <a:latin typeface="Arial"/>
            </a:endParaRPr>
          </a:p>
          <a:p>
            <a:pPr marL="216000" indent="-209880">
              <a:lnSpc>
                <a:spcPct val="100000"/>
              </a:lnSpc>
              <a:buClr>
                <a:srgbClr val="000000"/>
              </a:buClr>
              <a:buSzPct val="45000"/>
              <a:buFont typeface="Wingdings" charset="2"/>
              <a:buChar char=""/>
              <a:tabLst>
                <a:tab algn="l" pos="0"/>
              </a:tabLst>
            </a:pPr>
            <a:r>
              <a:rPr b="0" lang="de-DE" sz="1300" spc="-1" strike="noStrike">
                <a:latin typeface="Arial"/>
              </a:rPr>
              <a:t>Je höher der AUC-Wert, desto besser das Modell</a:t>
            </a:r>
            <a:endParaRPr b="0" lang="de-DE" sz="1300" spc="-1" strike="noStrike">
              <a:latin typeface="Arial"/>
            </a:endParaRPr>
          </a:p>
          <a:p>
            <a:pPr marL="216000" indent="-209880">
              <a:lnSpc>
                <a:spcPct val="100000"/>
              </a:lnSpc>
              <a:buClr>
                <a:srgbClr val="000000"/>
              </a:buClr>
              <a:buSzPct val="45000"/>
              <a:buFont typeface="Wingdings" charset="2"/>
              <a:buChar char=""/>
              <a:tabLst>
                <a:tab algn="l" pos="0"/>
              </a:tabLst>
            </a:pPr>
            <a:r>
              <a:rPr b="0" lang="de-DE" sz="1300" spc="-1" strike="noStrike">
                <a:latin typeface="Arial"/>
              </a:rPr>
              <a:t>Metrik des durchschnittlichen Abstands (ADD). Bei gegebener Rotation R und Translation T der Grundwahrheit und der geschätzten Rotation R̃ und Translation T̃ berechnet der durchschnittliche Abstand den Mittelwert der paarweisen Abstände zwischen den 3D-Modellpunkten, die gemäß der Grundwahrheits-Pose und der geschätzten Pose transformiert wurden</a:t>
            </a:r>
            <a:endParaRPr b="0" lang="de-DE" sz="1300" spc="-1" strike="noStrike">
              <a:latin typeface="Arial"/>
            </a:endParaRPr>
          </a:p>
          <a:p>
            <a:pPr marL="216000" indent="-209880">
              <a:lnSpc>
                <a:spcPct val="100000"/>
              </a:lnSpc>
              <a:buClr>
                <a:srgbClr val="000000"/>
              </a:buClr>
              <a:buSzPct val="45000"/>
              <a:buFont typeface="Wingdings" charset="2"/>
              <a:buChar char=""/>
              <a:tabLst>
                <a:tab algn="l" pos="0"/>
              </a:tabLst>
            </a:pPr>
            <a:r>
              <a:rPr b="0" lang="de-DE" sz="1300" spc="-1" strike="noStrike">
                <a:latin typeface="Arial"/>
              </a:rPr>
              <a:t>Dabei bezeichnet M die Menge der 3D-Modellpunkte und m ist die Anzahl der Punkte ist. Die 6D-Pose gilt als korrekt, wenn der durchschnittliche Abstand kleiner als ein vordefinierter Schwellenwert ist. Unter OccludedLINEMOD-Datensatz ist der Schwellenwert auf 10% des des 3D-Modelldurchmessers festgelegt.</a:t>
            </a:r>
            <a:endParaRPr b="0" lang="de-DE" sz="1300" spc="-1" strike="noStrike">
              <a:latin typeface="Arial"/>
            </a:endParaRPr>
          </a:p>
          <a:p>
            <a:pPr marL="216000" indent="-209880">
              <a:lnSpc>
                <a:spcPct val="100000"/>
              </a:lnSpc>
              <a:buClr>
                <a:srgbClr val="000000"/>
              </a:buClr>
              <a:buSzPct val="45000"/>
              <a:buFont typeface="Wingdings" charset="2"/>
              <a:buChar char=""/>
              <a:tabLst>
                <a:tab algn="l" pos="0"/>
              </a:tabLst>
            </a:pPr>
            <a:r>
              <a:rPr b="0" lang="de-DE" sz="1300" spc="-1" strike="noStrike">
                <a:latin typeface="Arial"/>
              </a:rPr>
              <a:t>Die durchschnittliche Distanz ADD-Metrik bewertet den mittleren paarweisen Abstand zwischen Objektpunkten, die durch die vorhergesagte 6D-Pose [R, t] und die wahre Bodenpose [R*,t*] transformiert wurden:</a:t>
            </a:r>
            <a:endParaRPr b="0" lang="de-DE" sz="1300" spc="-1" strike="noStrike">
              <a:latin typeface="Arial"/>
            </a:endParaRPr>
          </a:p>
          <a:p>
            <a:pPr>
              <a:lnSpc>
                <a:spcPct val="100000"/>
              </a:lnSpc>
              <a:tabLst>
                <a:tab algn="l" pos="0"/>
              </a:tabLst>
            </a:pPr>
            <a:endParaRPr b="0" lang="de-DE" sz="1300" spc="-1" strike="noStrike">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6" name="PlaceHolder 1"/>
          <p:cNvSpPr>
            <a:spLocks noGrp="1"/>
          </p:cNvSpPr>
          <p:nvPr>
            <p:ph type="sldImg"/>
          </p:nvPr>
        </p:nvSpPr>
        <p:spPr>
          <a:xfrm>
            <a:off x="216360" y="812520"/>
            <a:ext cx="7118280" cy="4000320"/>
          </a:xfrm>
          <a:prstGeom prst="rect">
            <a:avLst/>
          </a:prstGeom>
        </p:spPr>
      </p:sp>
      <p:sp>
        <p:nvSpPr>
          <p:cNvPr id="757" name="PlaceHolder 2"/>
          <p:cNvSpPr>
            <a:spLocks noGrp="1"/>
          </p:cNvSpPr>
          <p:nvPr>
            <p:ph type="body"/>
          </p:nvPr>
        </p:nvSpPr>
        <p:spPr>
          <a:xfrm>
            <a:off x="756000" y="5078520"/>
            <a:ext cx="6039000" cy="4802400"/>
          </a:xfrm>
          <a:prstGeom prst="rect">
            <a:avLst/>
          </a:prstGeom>
        </p:spPr>
        <p:txBody>
          <a:bodyPr lIns="0" rIns="0" tIns="0" bIns="0">
            <a:noAutofit/>
          </a:bodyPr>
          <a:p>
            <a:pPr marL="216000" indent="-207720">
              <a:lnSpc>
                <a:spcPct val="100000"/>
              </a:lnSpc>
              <a:tabLst>
                <a:tab algn="l" pos="0"/>
              </a:tabLst>
            </a:pPr>
            <a:r>
              <a:rPr b="0" lang="de-DE" sz="1500" spc="-1" strike="noStrike">
                <a:latin typeface="Arial"/>
              </a:rPr>
              <a:t>TLS = Truncated Least Squares</a:t>
            </a:r>
            <a:endParaRPr b="0" lang="de-DE" sz="1500" spc="-1" strike="noStrike">
              <a:latin typeface="Arial"/>
            </a:endParaRPr>
          </a:p>
          <a:p>
            <a:pPr marL="216000" indent="-207720">
              <a:lnSpc>
                <a:spcPct val="100000"/>
              </a:lnSpc>
              <a:tabLst>
                <a:tab algn="l" pos="0"/>
              </a:tabLst>
            </a:pPr>
            <a:r>
              <a:rPr b="0" lang="de-DE" sz="1500" spc="-1" strike="noStrike">
                <a:latin typeface="Arial"/>
              </a:rPr>
              <a:t>QCQP = Quadratically Constrained Quadratic Program</a:t>
            </a:r>
            <a:endParaRPr b="0" lang="de-DE" sz="1500" spc="-1" strike="noStrike">
              <a:latin typeface="Arial"/>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8" name="PlaceHolder 1"/>
          <p:cNvSpPr>
            <a:spLocks noGrp="1"/>
          </p:cNvSpPr>
          <p:nvPr>
            <p:ph type="sldImg"/>
          </p:nvPr>
        </p:nvSpPr>
        <p:spPr>
          <a:xfrm>
            <a:off x="216360" y="812520"/>
            <a:ext cx="7118280" cy="4000320"/>
          </a:xfrm>
          <a:prstGeom prst="rect">
            <a:avLst/>
          </a:prstGeom>
        </p:spPr>
      </p:sp>
      <p:sp>
        <p:nvSpPr>
          <p:cNvPr id="759" name="PlaceHolder 2"/>
          <p:cNvSpPr>
            <a:spLocks noGrp="1"/>
          </p:cNvSpPr>
          <p:nvPr>
            <p:ph type="body"/>
          </p:nvPr>
        </p:nvSpPr>
        <p:spPr>
          <a:xfrm>
            <a:off x="216000" y="5078520"/>
            <a:ext cx="7196040" cy="5501520"/>
          </a:xfrm>
          <a:prstGeom prst="rect">
            <a:avLst/>
          </a:prstGeom>
        </p:spPr>
        <p:txBody>
          <a:bodyPr lIns="0" rIns="0" tIns="0" bIns="0">
            <a:noAutofit/>
          </a:bodyPr>
          <a:p>
            <a:pPr marL="216000" indent="-207720">
              <a:lnSpc>
                <a:spcPct val="100000"/>
              </a:lnSpc>
              <a:buClr>
                <a:srgbClr val="000000"/>
              </a:buClr>
              <a:buFont typeface="Wingdings" charset="2"/>
              <a:buChar char=""/>
              <a:tabLst>
                <a:tab algn="l" pos="0"/>
              </a:tabLst>
            </a:pPr>
            <a:r>
              <a:rPr b="0" lang="de-DE" sz="1300" spc="-1" strike="noStrike">
                <a:latin typeface="Arial"/>
              </a:rPr>
              <a:t>TLS = </a:t>
            </a:r>
            <a:r>
              <a:rPr b="0" lang="de-DE" sz="1300" spc="-1" strike="noStrike">
                <a:latin typeface="Arial"/>
              </a:rPr>
              <a:t>Truncated </a:t>
            </a:r>
            <a:r>
              <a:rPr b="0" lang="de-DE" sz="1300" spc="-1" strike="noStrike">
                <a:latin typeface="Arial"/>
              </a:rPr>
              <a:t>Least </a:t>
            </a:r>
            <a:r>
              <a:rPr b="0" lang="de-DE" sz="1300" spc="-1" strike="noStrike">
                <a:latin typeface="Arial"/>
              </a:rPr>
              <a:t>Squares</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QCQP = </a:t>
            </a:r>
            <a:r>
              <a:rPr b="0" lang="de-DE" sz="1300" spc="-1" strike="noStrike">
                <a:latin typeface="Arial"/>
              </a:rPr>
              <a:t>Quadratical</a:t>
            </a:r>
            <a:r>
              <a:rPr b="0" lang="de-DE" sz="1300" spc="-1" strike="noStrike">
                <a:latin typeface="Arial"/>
              </a:rPr>
              <a:t>ly </a:t>
            </a:r>
            <a:r>
              <a:rPr b="0" lang="de-DE" sz="1300" spc="-1" strike="noStrike">
                <a:latin typeface="Arial"/>
              </a:rPr>
              <a:t>Constraine</a:t>
            </a:r>
            <a:r>
              <a:rPr b="0" lang="de-DE" sz="1300" spc="-1" strike="noStrike">
                <a:latin typeface="Arial"/>
              </a:rPr>
              <a:t>d </a:t>
            </a:r>
            <a:r>
              <a:rPr b="0" lang="de-DE" sz="1300" spc="-1" strike="noStrike">
                <a:latin typeface="Arial"/>
              </a:rPr>
              <a:t>Quadratic </a:t>
            </a:r>
            <a:r>
              <a:rPr b="0" lang="de-DE" sz="1300" spc="-1" strike="noStrike">
                <a:latin typeface="Arial"/>
              </a:rPr>
              <a:t>Program</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Input = </a:t>
            </a:r>
            <a:r>
              <a:rPr b="0" lang="de-DE" sz="1300" spc="-1" strike="noStrike">
                <a:latin typeface="Arial"/>
              </a:rPr>
              <a:t>Korrespond</a:t>
            </a:r>
            <a:r>
              <a:rPr b="0" lang="de-DE" sz="1300" spc="-1" strike="noStrike">
                <a:latin typeface="Arial"/>
              </a:rPr>
              <a:t>enzen und </a:t>
            </a:r>
            <a:r>
              <a:rPr b="0" lang="de-DE" sz="1300" spc="-1" strike="noStrike">
                <a:latin typeface="Arial"/>
              </a:rPr>
              <a:t>Rauschen</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Output= </a:t>
            </a:r>
            <a:r>
              <a:rPr b="0" lang="de-DE" sz="1300" spc="-1" strike="noStrike">
                <a:latin typeface="Arial"/>
              </a:rPr>
              <a:t>Skala, </a:t>
            </a:r>
            <a:r>
              <a:rPr b="0" lang="de-DE" sz="1300" spc="-1" strike="noStrike">
                <a:latin typeface="Arial"/>
              </a:rPr>
              <a:t>Rotation, </a:t>
            </a:r>
            <a:r>
              <a:rPr b="0" lang="de-DE" sz="1300" spc="-1" strike="noStrike">
                <a:latin typeface="Arial"/>
              </a:rPr>
              <a:t>Translation</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5000 </a:t>
            </a:r>
            <a:r>
              <a:rPr b="0" lang="de-DE" sz="1300" spc="-1" strike="noStrike">
                <a:latin typeface="Arial"/>
              </a:rPr>
              <a:t>zufällige </a:t>
            </a:r>
            <a:r>
              <a:rPr b="0" lang="de-DE" sz="1300" spc="-1" strike="noStrike">
                <a:latin typeface="Arial"/>
              </a:rPr>
              <a:t>Keypoints </a:t>
            </a:r>
            <a:r>
              <a:rPr b="0" lang="de-DE" sz="1300" spc="-1" strike="noStrike">
                <a:latin typeface="Arial"/>
              </a:rPr>
              <a:t>pro Scan </a:t>
            </a:r>
            <a:r>
              <a:rPr b="0" lang="de-DE" sz="1300" spc="-1" strike="noStrike">
                <a:latin typeface="Arial"/>
              </a:rPr>
              <a:t>im </a:t>
            </a:r>
            <a:r>
              <a:rPr b="0" lang="de-DE" sz="1300" spc="-1" strike="noStrike">
                <a:latin typeface="Arial"/>
              </a:rPr>
              <a:t>Datensatz </a:t>
            </a:r>
            <a:r>
              <a:rPr b="0" lang="de-DE" sz="1300" spc="-1" strike="noStrike">
                <a:latin typeface="Arial"/>
              </a:rPr>
              <a:t>3DMatch</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3DSmooth</a:t>
            </a:r>
            <a:r>
              <a:rPr b="0" lang="de-DE" sz="1300" spc="-1" strike="noStrike">
                <a:latin typeface="Arial"/>
              </a:rPr>
              <a:t>Net </a:t>
            </a:r>
            <a:r>
              <a:rPr b="0" lang="de-DE" sz="1300" spc="-1" strike="noStrike">
                <a:latin typeface="Arial"/>
              </a:rPr>
              <a:t>erzeugt </a:t>
            </a:r>
            <a:r>
              <a:rPr b="0" lang="de-DE" sz="1300" spc="-1" strike="noStrike">
                <a:latin typeface="Arial"/>
              </a:rPr>
              <a:t>lokale </a:t>
            </a:r>
            <a:r>
              <a:rPr b="0" lang="de-DE" sz="1300" spc="-1" strike="noStrike">
                <a:latin typeface="Arial"/>
              </a:rPr>
              <a:t>Deskriptor</a:t>
            </a:r>
            <a:r>
              <a:rPr b="0" lang="de-DE" sz="1300" spc="-1" strike="noStrike">
                <a:latin typeface="Arial"/>
              </a:rPr>
              <a:t>en für </a:t>
            </a:r>
            <a:r>
              <a:rPr b="0" lang="de-DE" sz="1300" spc="-1" strike="noStrike">
                <a:latin typeface="Arial"/>
              </a:rPr>
              <a:t>jeden </a:t>
            </a:r>
            <a:r>
              <a:rPr b="0" lang="de-DE" sz="1300" spc="-1" strike="noStrike">
                <a:latin typeface="Arial"/>
              </a:rPr>
              <a:t>Keypoint</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Deskriptor</a:t>
            </a:r>
            <a:r>
              <a:rPr b="0" lang="de-DE" sz="1300" spc="-1" strike="noStrike">
                <a:latin typeface="Arial"/>
              </a:rPr>
              <a:t>en werden </a:t>
            </a:r>
            <a:r>
              <a:rPr b="0" lang="de-DE" sz="1300" spc="-1" strike="noStrike">
                <a:latin typeface="Arial"/>
              </a:rPr>
              <a:t>als Input </a:t>
            </a:r>
            <a:r>
              <a:rPr b="0" lang="de-DE" sz="1300" spc="-1" strike="noStrike">
                <a:latin typeface="Arial"/>
              </a:rPr>
              <a:t>an Teaser </a:t>
            </a:r>
            <a:r>
              <a:rPr b="0" lang="de-DE" sz="1300" spc="-1" strike="noStrike">
                <a:latin typeface="Arial"/>
              </a:rPr>
              <a:t>übergeben</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derzeit </a:t>
            </a:r>
            <a:r>
              <a:rPr b="0" lang="de-DE" sz="1300" spc="-1" strike="noStrike">
                <a:latin typeface="Arial"/>
              </a:rPr>
              <a:t>schnellste </a:t>
            </a:r>
            <a:r>
              <a:rPr b="0" lang="de-DE" sz="1300" spc="-1" strike="noStrike">
                <a:latin typeface="Arial"/>
              </a:rPr>
              <a:t>robuste </a:t>
            </a:r>
            <a:r>
              <a:rPr b="0" lang="de-DE" sz="1300" spc="-1" strike="noStrike">
                <a:latin typeface="Arial"/>
              </a:rPr>
              <a:t>Registrieru</a:t>
            </a:r>
            <a:r>
              <a:rPr b="0" lang="de-DE" sz="1300" spc="-1" strike="noStrike">
                <a:latin typeface="Arial"/>
              </a:rPr>
              <a:t>ngsalgorith</a:t>
            </a:r>
            <a:r>
              <a:rPr b="0" lang="de-DE" sz="1300" spc="-1" strike="noStrike">
                <a:latin typeface="Arial"/>
              </a:rPr>
              <a:t>mus bei </a:t>
            </a:r>
            <a:r>
              <a:rPr b="0" lang="de-DE" sz="1300" spc="-1" strike="noStrike">
                <a:latin typeface="Arial"/>
              </a:rPr>
              <a:t>hohen </a:t>
            </a:r>
            <a:r>
              <a:rPr b="0" lang="de-DE" sz="1300" spc="-1" strike="noStrike">
                <a:latin typeface="Arial"/>
              </a:rPr>
              <a:t>Ausreißerq</a:t>
            </a:r>
            <a:r>
              <a:rPr b="0" lang="de-DE" sz="1300" spc="-1" strike="noStrike">
                <a:latin typeface="Arial"/>
              </a:rPr>
              <a:t>uoten</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so robust, </a:t>
            </a:r>
            <a:r>
              <a:rPr b="0" lang="de-DE" sz="1300" spc="-1" strike="noStrike">
                <a:latin typeface="Arial"/>
              </a:rPr>
              <a:t>dass es </a:t>
            </a:r>
            <a:r>
              <a:rPr b="0" lang="de-DE" sz="1300" spc="-1" strike="noStrike">
                <a:latin typeface="Arial"/>
              </a:rPr>
              <a:t>Probleme </a:t>
            </a:r>
            <a:r>
              <a:rPr b="0" lang="de-DE" sz="1300" spc="-1" strike="noStrike">
                <a:latin typeface="Arial"/>
              </a:rPr>
              <a:t>ohne </a:t>
            </a:r>
            <a:r>
              <a:rPr b="0" lang="de-DE" sz="1300" spc="-1" strike="noStrike">
                <a:latin typeface="Arial"/>
              </a:rPr>
              <a:t>Korrespond</a:t>
            </a:r>
            <a:r>
              <a:rPr b="0" lang="de-DE" sz="1300" spc="-1" strike="noStrike">
                <a:latin typeface="Arial"/>
              </a:rPr>
              <a:t>enzen </a:t>
            </a:r>
            <a:r>
              <a:rPr b="0" lang="de-DE" sz="1300" spc="-1" strike="noStrike">
                <a:latin typeface="Arial"/>
              </a:rPr>
              <a:t>lösen kann </a:t>
            </a:r>
            <a:r>
              <a:rPr b="0" lang="de-DE" sz="1300" spc="-1" strike="noStrike">
                <a:latin typeface="Arial"/>
              </a:rPr>
              <a:t>(z. B. die </a:t>
            </a:r>
            <a:r>
              <a:rPr b="0" lang="de-DE" sz="1300" spc="-1" strike="noStrike">
                <a:latin typeface="Arial"/>
              </a:rPr>
              <a:t>Hypothese </a:t>
            </a:r>
            <a:r>
              <a:rPr b="0" lang="de-DE" sz="1300" spc="-1" strike="noStrike">
                <a:latin typeface="Arial"/>
              </a:rPr>
              <a:t>von All-zu-</a:t>
            </a:r>
            <a:r>
              <a:rPr b="0" lang="de-DE" sz="1300" spc="-1" strike="noStrike">
                <a:latin typeface="Arial"/>
              </a:rPr>
              <a:t>All-</a:t>
            </a:r>
            <a:r>
              <a:rPr b="0" lang="de-DE" sz="1300" spc="-1" strike="noStrike">
                <a:latin typeface="Arial"/>
              </a:rPr>
              <a:t>Korrespond</a:t>
            </a:r>
            <a:r>
              <a:rPr b="0" lang="de-DE" sz="1300" spc="-1" strike="noStrike">
                <a:latin typeface="Arial"/>
              </a:rPr>
              <a:t>enzen), wo </a:t>
            </a:r>
            <a:r>
              <a:rPr b="0" lang="de-DE" sz="1300" spc="-1" strike="noStrike">
                <a:latin typeface="Arial"/>
              </a:rPr>
              <a:t>es ICP und </a:t>
            </a:r>
            <a:r>
              <a:rPr b="0" lang="de-DE" sz="1300" spc="-1" strike="noStrike">
                <a:latin typeface="Arial"/>
              </a:rPr>
              <a:t>Go-ICP </a:t>
            </a:r>
            <a:r>
              <a:rPr b="0" lang="de-DE" sz="1300" spc="-1" strike="noStrike">
                <a:latin typeface="Arial"/>
              </a:rPr>
              <a:t>übertrifft</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viele </a:t>
            </a:r>
            <a:r>
              <a:rPr b="0" lang="de-DE" sz="1300" spc="-1" strike="noStrike">
                <a:latin typeface="Arial"/>
              </a:rPr>
              <a:t>Punkt-zu-</a:t>
            </a:r>
            <a:r>
              <a:rPr b="0" lang="de-DE" sz="1300" spc="-1" strike="noStrike">
                <a:latin typeface="Arial"/>
              </a:rPr>
              <a:t>Punkt-</a:t>
            </a:r>
            <a:r>
              <a:rPr b="0" lang="de-DE" sz="1300" spc="-1" strike="noStrike">
                <a:latin typeface="Arial"/>
              </a:rPr>
              <a:t>Korrespond</a:t>
            </a:r>
            <a:r>
              <a:rPr b="0" lang="de-DE" sz="1300" spc="-1" strike="noStrike">
                <a:latin typeface="Arial"/>
              </a:rPr>
              <a:t>enzen </a:t>
            </a:r>
            <a:r>
              <a:rPr b="0" lang="de-DE" sz="1300" spc="-1" strike="noStrike">
                <a:latin typeface="Arial"/>
              </a:rPr>
              <a:t>aufgrund </a:t>
            </a:r>
            <a:r>
              <a:rPr b="0" lang="de-DE" sz="1300" spc="-1" strike="noStrike">
                <a:latin typeface="Arial"/>
              </a:rPr>
              <a:t>einer </a:t>
            </a:r>
            <a:r>
              <a:rPr b="0" lang="de-DE" sz="1300" spc="-1" strike="noStrike">
                <a:latin typeface="Arial"/>
              </a:rPr>
              <a:t>falschen </a:t>
            </a:r>
            <a:r>
              <a:rPr b="0" lang="de-DE" sz="1300" spc="-1" strike="noStrike">
                <a:latin typeface="Arial"/>
              </a:rPr>
              <a:t>Zuordnung </a:t>
            </a:r>
            <a:r>
              <a:rPr b="0" lang="de-DE" sz="1300" spc="-1" strike="noStrike">
                <a:latin typeface="Arial"/>
              </a:rPr>
              <a:t>Ausreißer </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Quellwolke </a:t>
            </a:r>
            <a:r>
              <a:rPr b="0" lang="de-DE" sz="1300" spc="-1" strike="noStrike">
                <a:latin typeface="Arial"/>
              </a:rPr>
              <a:t>in blau</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Zielwolke </a:t>
            </a:r>
            <a:r>
              <a:rPr b="0" lang="de-DE" sz="1300" spc="-1" strike="noStrike">
                <a:latin typeface="Arial"/>
              </a:rPr>
              <a:t>in magenta</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95% </a:t>
            </a:r>
            <a:r>
              <a:rPr b="0" lang="de-DE" sz="1300" spc="-1" strike="noStrike">
                <a:latin typeface="Arial"/>
              </a:rPr>
              <a:t>Ausreißern </a:t>
            </a:r>
            <a:r>
              <a:rPr b="0" lang="de-DE" sz="1300" spc="-1" strike="noStrike">
                <a:latin typeface="Arial"/>
              </a:rPr>
              <a:t>(rote </a:t>
            </a:r>
            <a:r>
              <a:rPr b="0" lang="de-DE" sz="1300" spc="-1" strike="noStrike">
                <a:latin typeface="Arial"/>
              </a:rPr>
              <a:t>Linien) und </a:t>
            </a:r>
            <a:r>
              <a:rPr b="0" lang="de-DE" sz="1300" spc="-1" strike="noStrike">
                <a:latin typeface="Arial"/>
              </a:rPr>
              <a:t>5% </a:t>
            </a:r>
            <a:r>
              <a:rPr b="0" lang="de-DE" sz="1300" spc="-1" strike="noStrike">
                <a:latin typeface="Arial"/>
              </a:rPr>
              <a:t>Einsteigern </a:t>
            </a:r>
            <a:r>
              <a:rPr b="0" lang="de-DE" sz="1300" spc="-1" strike="noStrike">
                <a:latin typeface="Arial"/>
              </a:rPr>
              <a:t>(grüne </a:t>
            </a:r>
            <a:r>
              <a:rPr b="0" lang="de-DE" sz="1300" spc="-1" strike="noStrike">
                <a:latin typeface="Arial"/>
              </a:rPr>
              <a:t>Linien) </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berechnet </a:t>
            </a:r>
            <a:r>
              <a:rPr b="0" lang="de-DE" sz="1300" spc="-1" strike="noStrike">
                <a:latin typeface="Arial"/>
              </a:rPr>
              <a:t>selbst bei </a:t>
            </a:r>
            <a:r>
              <a:rPr b="0" lang="de-DE" sz="1300" spc="-1" strike="noStrike">
                <a:latin typeface="Arial"/>
              </a:rPr>
              <a:t>extremen </a:t>
            </a:r>
            <a:r>
              <a:rPr b="0" lang="de-DE" sz="1300" spc="-1" strike="noStrike">
                <a:latin typeface="Arial"/>
              </a:rPr>
              <a:t>Ausreißerq</a:t>
            </a:r>
            <a:r>
              <a:rPr b="0" lang="de-DE" sz="1300" spc="-1" strike="noStrike">
                <a:latin typeface="Arial"/>
              </a:rPr>
              <a:t>uoten </a:t>
            </a:r>
            <a:r>
              <a:rPr b="0" lang="de-DE" sz="1300" spc="-1" strike="noStrike">
                <a:latin typeface="Arial"/>
              </a:rPr>
              <a:t>genaue </a:t>
            </a:r>
            <a:r>
              <a:rPr b="0" lang="de-DE" sz="1300" spc="-1" strike="noStrike">
                <a:latin typeface="Arial"/>
              </a:rPr>
              <a:t>Schätzung</a:t>
            </a:r>
            <a:r>
              <a:rPr b="0" lang="de-DE" sz="1300" spc="-1" strike="noStrike">
                <a:latin typeface="Arial"/>
              </a:rPr>
              <a:t>en in </a:t>
            </a:r>
            <a:r>
              <a:rPr b="0" lang="de-DE" sz="1300" spc="-1" strike="noStrike">
                <a:latin typeface="Arial"/>
              </a:rPr>
              <a:t>Millisekund</a:t>
            </a:r>
            <a:r>
              <a:rPr b="0" lang="de-DE" sz="1300" spc="-1" strike="noStrike">
                <a:latin typeface="Arial"/>
              </a:rPr>
              <a:t>en</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findet den </a:t>
            </a:r>
            <a:r>
              <a:rPr b="0" lang="de-DE" sz="1300" spc="-1" strike="noStrike">
                <a:latin typeface="Arial"/>
              </a:rPr>
              <a:t>kleinen </a:t>
            </a:r>
            <a:r>
              <a:rPr b="0" lang="de-DE" sz="1300" spc="-1" strike="noStrike">
                <a:latin typeface="Arial"/>
              </a:rPr>
              <a:t>Satz von </a:t>
            </a:r>
            <a:r>
              <a:rPr b="0" lang="de-DE" sz="1300" spc="-1" strike="noStrike">
                <a:latin typeface="Arial"/>
              </a:rPr>
              <a:t>Ausreißern </a:t>
            </a:r>
            <a:r>
              <a:rPr b="0" lang="de-DE" sz="1300" spc="-1" strike="noStrike">
                <a:latin typeface="Arial"/>
              </a:rPr>
              <a:t>(grüne </a:t>
            </a:r>
            <a:r>
              <a:rPr b="0" lang="de-DE" sz="1300" spc="-1" strike="noStrike">
                <a:latin typeface="Arial"/>
              </a:rPr>
              <a:t>Punkte)</a:t>
            </a:r>
            <a:endParaRPr b="0" lang="de-DE" sz="1300" spc="-1" strike="noStrike">
              <a:latin typeface="Arial"/>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0" name="PlaceHolder 1"/>
          <p:cNvSpPr>
            <a:spLocks noGrp="1"/>
          </p:cNvSpPr>
          <p:nvPr>
            <p:ph type="sldImg"/>
          </p:nvPr>
        </p:nvSpPr>
        <p:spPr>
          <a:xfrm>
            <a:off x="216360" y="812520"/>
            <a:ext cx="7118280" cy="4000320"/>
          </a:xfrm>
          <a:prstGeom prst="rect">
            <a:avLst/>
          </a:prstGeom>
        </p:spPr>
      </p:sp>
      <p:sp>
        <p:nvSpPr>
          <p:cNvPr id="761" name="PlaceHolder 2"/>
          <p:cNvSpPr>
            <a:spLocks noGrp="1"/>
          </p:cNvSpPr>
          <p:nvPr>
            <p:ph type="body"/>
          </p:nvPr>
        </p:nvSpPr>
        <p:spPr>
          <a:xfrm>
            <a:off x="288000" y="5078520"/>
            <a:ext cx="7191360" cy="4966200"/>
          </a:xfrm>
          <a:prstGeom prst="rect">
            <a:avLst/>
          </a:prstGeom>
        </p:spPr>
        <p:txBody>
          <a:bodyPr lIns="0" rIns="0" tIns="0" bIns="0">
            <a:noAutofit/>
          </a:bodyPr>
          <a:p>
            <a:pPr marL="216000" indent="-207720">
              <a:lnSpc>
                <a:spcPct val="100000"/>
              </a:lnSpc>
              <a:tabLst>
                <a:tab algn="l" pos="0"/>
              </a:tabLst>
            </a:pPr>
            <a:r>
              <a:rPr b="0" lang="de-DE" sz="1400" spc="-1" strike="noStrike">
                <a:latin typeface="Arial"/>
              </a:rPr>
              <a:t>BundleTrack ist ein Framework für die 6D-Positionsverfolgung neuartiger Objekte, das nicht von 3D-Modellen auf Instanz- oder Kategorieebene abhängt. Es nutzt komplementären Eigenschaften für die Segmentierung und robuste Merkmalsextraktion sowie die speichererweiterte Pose-Graph-Optimierung für die räumlich-zeitliche Konsistenz. Dies ermöglicht eine langfristige, abdriftarme Verfolgung in verschiedenen anspruchsvollen Szenarien, einschließlich erheblicher Verdeckungen und Objektbewegungen.Im  Vergleich  zu  modernen  Methoden,  die  auf  einem CAD-Modell der Objektinstanz basieren, wird eine vergleichbare Leistung erzielt, obwohl die vorgeschlagene  Methode  weniger  Informationen  benötigt. Eine effiziente Implementierung in CUDA ermöglicht  eine  Echtzeitleistung  von  10  Hz  für  das gesamte  System.  </a:t>
            </a:r>
            <a:endParaRPr b="0" lang="de-DE" sz="1400" spc="-1" strike="noStrike">
              <a:latin typeface="Arial"/>
            </a:endParaRPr>
          </a:p>
          <a:p>
            <a:pPr marL="216000" indent="-207720">
              <a:lnSpc>
                <a:spcPct val="100000"/>
              </a:lnSpc>
              <a:tabLst>
                <a:tab algn="l" pos="0"/>
              </a:tabLst>
            </a:pPr>
            <a:r>
              <a:rPr b="0" lang="de-DE" sz="2000" spc="-1" strike="noStrike">
                <a:latin typeface="Arial"/>
              </a:rPr>
              <a:t>Grafik:</a:t>
            </a:r>
            <a:endParaRPr b="0" lang="de-DE" sz="2000" spc="-1" strike="noStrike">
              <a:latin typeface="Arial"/>
            </a:endParaRPr>
          </a:p>
          <a:p>
            <a:pPr marL="216000" indent="-207360">
              <a:lnSpc>
                <a:spcPct val="100000"/>
              </a:lnSpc>
              <a:buClr>
                <a:srgbClr val="000000"/>
              </a:buClr>
              <a:buSzPct val="45000"/>
              <a:buFont typeface="Wingdings" charset="2"/>
              <a:buChar char=""/>
              <a:tabLst>
                <a:tab algn="l" pos="0"/>
              </a:tabLst>
            </a:pPr>
            <a:r>
              <a:rPr b="0" lang="de-DE" sz="1300" spc="-1" strike="noStrike">
                <a:latin typeface="Arial"/>
              </a:rPr>
              <a:t>(1) ein Bildsegmentierungsnetz liefert die Objektmaske, die durch die vorherige Maske gegeben ist; </a:t>
            </a:r>
            <a:endParaRPr b="0" lang="de-DE" sz="1300" spc="-1" strike="noStrike">
              <a:latin typeface="Arial"/>
            </a:endParaRPr>
          </a:p>
          <a:p>
            <a:pPr marL="216000" indent="-207360">
              <a:lnSpc>
                <a:spcPct val="100000"/>
              </a:lnSpc>
              <a:buClr>
                <a:srgbClr val="000000"/>
              </a:buClr>
              <a:buSzPct val="45000"/>
              <a:buFont typeface="Wingdings" charset="2"/>
              <a:buChar char=""/>
              <a:tabLst>
                <a:tab algn="l" pos="0"/>
              </a:tabLst>
            </a:pPr>
            <a:r>
              <a:rPr b="0" lang="de-DE" sz="1300" spc="-1" strike="noStrike">
                <a:latin typeface="Arial"/>
              </a:rPr>
              <a:t>(2) ein Netz erkennt Schlüsselpunkte und deren Deskriptoren; </a:t>
            </a:r>
            <a:endParaRPr b="0" lang="de-DE" sz="1300" spc="-1" strike="noStrike">
              <a:latin typeface="Arial"/>
            </a:endParaRPr>
          </a:p>
          <a:p>
            <a:pPr marL="216000" indent="-207360">
              <a:lnSpc>
                <a:spcPct val="100000"/>
              </a:lnSpc>
              <a:buClr>
                <a:srgbClr val="000000"/>
              </a:buClr>
              <a:buSzPct val="45000"/>
              <a:buFont typeface="Wingdings" charset="2"/>
              <a:buChar char=""/>
              <a:tabLst>
                <a:tab algn="l" pos="0"/>
              </a:tabLst>
            </a:pPr>
            <a:r>
              <a:rPr b="0" lang="de-DE" sz="1300" spc="-1" strike="noStrike">
                <a:latin typeface="Arial"/>
              </a:rPr>
              <a:t>(3) Keypoints werden abgeglichen und eine grobe Registrierung zwischen aufeinanderfolgenden Bildern durchgeführt, um eine anfängliche relative Transformation T̃ 𝑡 zu schätzen; </a:t>
            </a:r>
            <a:endParaRPr b="0" lang="de-DE" sz="1300" spc="-1" strike="noStrike">
              <a:latin typeface="Arial"/>
            </a:endParaRPr>
          </a:p>
          <a:p>
            <a:pPr marL="216000" indent="-207360">
              <a:lnSpc>
                <a:spcPct val="100000"/>
              </a:lnSpc>
              <a:buClr>
                <a:srgbClr val="000000"/>
              </a:buClr>
              <a:buSzPct val="45000"/>
              <a:buFont typeface="Wingdings" charset="2"/>
              <a:buChar char=""/>
              <a:tabLst>
                <a:tab algn="l" pos="0"/>
              </a:tabLst>
            </a:pPr>
            <a:r>
              <a:rPr b="0" lang="de-DE" sz="1300" spc="-1" strike="noStrike">
                <a:latin typeface="Arial"/>
              </a:rPr>
              <a:t>(4) Keyframes werden aus einem Speicherpool ausgewählt</a:t>
            </a:r>
            <a:endParaRPr b="0" lang="de-DE" sz="1300" spc="-1" strike="noStrike">
              <a:latin typeface="Arial"/>
            </a:endParaRPr>
          </a:p>
          <a:p>
            <a:pPr marL="216000" indent="-207360">
              <a:lnSpc>
                <a:spcPct val="100000"/>
              </a:lnSpc>
              <a:buClr>
                <a:srgbClr val="000000"/>
              </a:buClr>
              <a:buSzPct val="45000"/>
              <a:buFont typeface="Wingdings" charset="2"/>
              <a:buChar char=""/>
              <a:tabLst>
                <a:tab algn="l" pos="0"/>
              </a:tabLst>
            </a:pPr>
            <a:r>
              <a:rPr b="0" lang="de-DE" sz="1300" spc="-1" strike="noStrike">
                <a:latin typeface="Arial"/>
              </a:rPr>
              <a:t>(5) die Online-Positionsgraphenoptimierung gibt eine verfeinerte räumlich-zeitlich konsistente Pose T_t aus</a:t>
            </a:r>
            <a:endParaRPr b="0" lang="de-DE" sz="1300" spc="-1" strike="noStrike">
              <a:latin typeface="Arial"/>
            </a:endParaRPr>
          </a:p>
          <a:p>
            <a:pPr marL="216000" indent="-207360">
              <a:lnSpc>
                <a:spcPct val="100000"/>
              </a:lnSpc>
              <a:buClr>
                <a:srgbClr val="000000"/>
              </a:buClr>
              <a:buSzPct val="45000"/>
              <a:buFont typeface="Wingdings" charset="2"/>
              <a:buChar char=""/>
              <a:tabLst>
                <a:tab algn="l" pos="0"/>
              </a:tabLst>
            </a:pPr>
            <a:r>
              <a:rPr b="0" lang="de-DE" sz="1300" spc="-1" strike="noStrike">
                <a:latin typeface="Arial"/>
              </a:rPr>
              <a:t>(6) das letzte Bild wird in den Speicherpool aufgenommen, wenn es eine neue Ansicht zur Bereicherung der Vielfalt ist.</a:t>
            </a:r>
            <a:endParaRPr b="0" lang="de-DE" sz="1300" spc="-1" strike="noStrike">
              <a:latin typeface="Arial"/>
            </a:endParaRPr>
          </a:p>
          <a:p>
            <a:pPr>
              <a:lnSpc>
                <a:spcPct val="100000"/>
              </a:lnSpc>
              <a:tabLst>
                <a:tab algn="l" pos="0"/>
              </a:tabLst>
            </a:pPr>
            <a:endParaRPr b="0" lang="de-DE" sz="1300" spc="-1" strike="noStrike">
              <a:latin typeface="Arial"/>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2" name="PlaceHolder 1"/>
          <p:cNvSpPr>
            <a:spLocks noGrp="1"/>
          </p:cNvSpPr>
          <p:nvPr>
            <p:ph type="sldImg"/>
          </p:nvPr>
        </p:nvSpPr>
        <p:spPr>
          <a:xfrm>
            <a:off x="216360" y="812520"/>
            <a:ext cx="7119720" cy="4001760"/>
          </a:xfrm>
          <a:prstGeom prst="rect">
            <a:avLst/>
          </a:prstGeom>
        </p:spPr>
      </p:sp>
      <p:sp>
        <p:nvSpPr>
          <p:cNvPr id="763" name="CustomShape 2"/>
          <p:cNvSpPr/>
          <p:nvPr/>
        </p:nvSpPr>
        <p:spPr>
          <a:xfrm>
            <a:off x="216000" y="5112000"/>
            <a:ext cx="7194240" cy="718560"/>
          </a:xfrm>
          <a:prstGeom prst="rect">
            <a:avLst/>
          </a:prstGeom>
          <a:noFill/>
          <a:ln>
            <a:noFill/>
          </a:ln>
        </p:spPr>
        <p:style>
          <a:lnRef idx="0"/>
          <a:fillRef idx="0"/>
          <a:effectRef idx="0"/>
          <a:fontRef idx="minor"/>
        </p:style>
        <p:txBody>
          <a:bodyPr lIns="90000" rIns="90000" tIns="45000" bIns="45000">
            <a:noAutofit/>
          </a:bodyPr>
          <a:p>
            <a:pPr marL="216000" indent="-208800">
              <a:lnSpc>
                <a:spcPct val="100000"/>
              </a:lnSpc>
              <a:buClr>
                <a:srgbClr val="000000"/>
              </a:buClr>
              <a:buFont typeface="StarSymbol"/>
              <a:buAutoNum type="arabicParenR"/>
            </a:pPr>
            <a:r>
              <a:rPr b="0" lang="de-DE" sz="1400" spc="-1" strike="noStrike">
                <a:solidFill>
                  <a:srgbClr val="000000"/>
                </a:solidFill>
                <a:latin typeface="Arial"/>
              </a:rPr>
              <a:t>ein Bildsegmentierungsnetzwerk liefert die Objektmaske</a:t>
            </a:r>
            <a:endParaRPr b="0" lang="de-DE" sz="1400" spc="-1" strike="noStrike">
              <a:latin typeface="Arial"/>
            </a:endParaRPr>
          </a:p>
          <a:p>
            <a:pPr lvl="1" marL="432000" indent="-212400">
              <a:lnSpc>
                <a:spcPct val="100000"/>
              </a:lnSpc>
              <a:buClr>
                <a:srgbClr val="000000"/>
              </a:buClr>
              <a:buSzPct val="45000"/>
              <a:buFont typeface="Wingdings" charset="2"/>
              <a:buChar char=""/>
            </a:pPr>
            <a:r>
              <a:rPr b="0" lang="de-DE" sz="1400" spc="-1" strike="noStrike">
                <a:solidFill>
                  <a:srgbClr val="000000"/>
                </a:solidFill>
                <a:latin typeface="Arial"/>
              </a:rPr>
              <a:t>Erst Mask-RCNN, zeitlich unabhängig</a:t>
            </a:r>
            <a:endParaRPr b="0" lang="de-DE" sz="1400" spc="-1" strike="noStrike">
              <a:latin typeface="Arial"/>
            </a:endParaRPr>
          </a:p>
          <a:p>
            <a:pPr lvl="1" marL="432000" indent="-212400">
              <a:lnSpc>
                <a:spcPct val="100000"/>
              </a:lnSpc>
              <a:buClr>
                <a:srgbClr val="000000"/>
              </a:buClr>
              <a:buSzPct val="45000"/>
              <a:buFont typeface="Wingdings" charset="2"/>
              <a:buChar char=""/>
            </a:pPr>
            <a:r>
              <a:rPr b="0" lang="de-DE" sz="1400" spc="-1" strike="noStrike">
                <a:solidFill>
                  <a:srgbClr val="000000"/>
                </a:solidFill>
                <a:latin typeface="Arial"/>
              </a:rPr>
              <a:t>Neu transductive-VOS</a:t>
            </a:r>
            <a:endParaRPr b="0" lang="de-DE" sz="1400" spc="-1" strike="noStrike">
              <a:latin typeface="Arial"/>
            </a:endParaRPr>
          </a:p>
          <a:p>
            <a:pPr lvl="1" marL="432000" indent="-212400">
              <a:lnSpc>
                <a:spcPct val="100000"/>
              </a:lnSpc>
              <a:buClr>
                <a:srgbClr val="000000"/>
              </a:buClr>
              <a:buSzPct val="45000"/>
              <a:buFont typeface="Wingdings" charset="2"/>
              <a:buChar char=""/>
            </a:pPr>
            <a:r>
              <a:rPr b="0" lang="de-DE" sz="1400" spc="-1" strike="noStrike">
                <a:solidFill>
                  <a:srgbClr val="000000"/>
                </a:solidFill>
                <a:latin typeface="Arial"/>
              </a:rPr>
              <a:t>VOS = Video Object Segmentation</a:t>
            </a:r>
            <a:endParaRPr b="0" lang="de-DE" sz="1400" spc="-1" strike="noStrike">
              <a:latin typeface="Arial"/>
            </a:endParaRPr>
          </a:p>
        </p:txBody>
      </p:sp>
      <p:sp>
        <p:nvSpPr>
          <p:cNvPr id="764" name="CustomShape 3"/>
          <p:cNvSpPr/>
          <p:nvPr/>
        </p:nvSpPr>
        <p:spPr>
          <a:xfrm>
            <a:off x="144000" y="6264000"/>
            <a:ext cx="7342560" cy="3064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400" spc="-1" strike="noStrike">
                <a:solidFill>
                  <a:srgbClr val="000000"/>
                </a:solidFill>
                <a:latin typeface="Arial"/>
              </a:rPr>
              <a:t>Der erste Schritt besteht darin, den Bildbereich des Objekts vom Hintergrund zu trennen. Frühere Arbeiten verwendeten Mask-RCNN, um die Objektmaske in jedem Bild des Videos zu berechnen. Dabei wird jedes neue Bild unabhängig behandelt, was weniger effizient ist und zu zeitlichen Inkonsistenzen führt. Um diese Einschränkungen zu vermeiden, wird in dieser Arbeit ein handelsübliches transduktives VOS-Netzwerk für die Segmentierung von Videoobjekten verwendet, das auf den Datensätzen Davis 2017 und Youtube-VOS trainiert wurde. Das Netzwerk nutzt dichte langfristige Ähnlichkeitsabhängigkeiten zwischen aktuellen und früheren Merkmalseinbettungen, um die vorherige Objektmaske auf das neueste Bild zu übertragen. Die von BundleTrack benötigte Objektmaske ist einfach binär und unterscheidet die Objektregion vom Hintergrund. Die einzige Voraussetzung ist eine Ausgangsmaske 𝑀0 von Interesse. Weder das transduktive VOS-Netz noch die folgenden Schritte von BundleTrack erfordern, dass 𝑀0 aus der semantischen/Instanzsegmentierung stammt. Daher kann es je nach Anwendung auch auf andere Weise gewonnen werden, z. B. durch Low-Level-Bildsegmentierung, Punktwolkensegmentierung/Clustering, Ebenenanpassung und -entfernung usw.</a:t>
            </a:r>
            <a:endParaRPr b="0" lang="de-DE" sz="1400" spc="-1" strike="noStrike">
              <a:latin typeface="Arial"/>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5" name="PlaceHolder 1"/>
          <p:cNvSpPr>
            <a:spLocks noGrp="1"/>
          </p:cNvSpPr>
          <p:nvPr>
            <p:ph type="sldImg"/>
          </p:nvPr>
        </p:nvSpPr>
        <p:spPr>
          <a:xfrm>
            <a:off x="216360" y="812520"/>
            <a:ext cx="7119720" cy="4001760"/>
          </a:xfrm>
          <a:prstGeom prst="rect">
            <a:avLst/>
          </a:prstGeom>
        </p:spPr>
      </p:sp>
      <p:sp>
        <p:nvSpPr>
          <p:cNvPr id="766" name="CustomShape 2"/>
          <p:cNvSpPr/>
          <p:nvPr/>
        </p:nvSpPr>
        <p:spPr>
          <a:xfrm>
            <a:off x="216000" y="5112000"/>
            <a:ext cx="7194240" cy="5466240"/>
          </a:xfrm>
          <a:prstGeom prst="rect">
            <a:avLst/>
          </a:prstGeom>
          <a:noFill/>
          <a:ln>
            <a:noFill/>
          </a:ln>
        </p:spPr>
        <p:style>
          <a:lnRef idx="0"/>
          <a:fillRef idx="0"/>
          <a:effectRef idx="0"/>
          <a:fontRef idx="minor"/>
        </p:style>
        <p:txBody>
          <a:bodyPr lIns="90000" rIns="90000" tIns="45000" bIns="45000">
            <a:noAutofit/>
          </a:bodyPr>
          <a:p>
            <a:pPr marL="216000" indent="-208800">
              <a:lnSpc>
                <a:spcPct val="100000"/>
              </a:lnSpc>
              <a:buClr>
                <a:srgbClr val="000000"/>
              </a:buClr>
              <a:buFont typeface="StarSymbol"/>
              <a:buAutoNum type="arabicParenR"/>
            </a:pPr>
            <a:r>
              <a:rPr b="0" lang="de-DE" sz="1400" spc="-1" strike="noStrike">
                <a:solidFill>
                  <a:srgbClr val="000000"/>
                </a:solidFill>
                <a:latin typeface="Arial"/>
              </a:rPr>
              <a:t>ein LF-Net Netzwerk erkennt Keypoints und ihre Deskriptoren</a:t>
            </a:r>
            <a:endParaRPr b="0" lang="de-DE" sz="1400" spc="-1" strike="noStrike">
              <a:latin typeface="Arial"/>
            </a:endParaRPr>
          </a:p>
          <a:p>
            <a:pPr lvl="1" marL="432000" indent="-212760">
              <a:lnSpc>
                <a:spcPct val="100000"/>
              </a:lnSpc>
              <a:buClr>
                <a:srgbClr val="000000"/>
              </a:buClr>
              <a:buSzPct val="45000"/>
              <a:buFont typeface="Wingdings" charset="2"/>
              <a:buChar char=""/>
            </a:pPr>
            <a:r>
              <a:rPr b="0" lang="de-DE" sz="1400" spc="-1" strike="noStrike">
                <a:solidFill>
                  <a:srgbClr val="000000"/>
                </a:solidFill>
                <a:latin typeface="Arial"/>
              </a:rPr>
              <a:t>LF-Netz wurde gewählt, weil es ein zufriedenstellendes Ausgewogenheit zwischen Leistung und Inferenzgeschwindigkeit. Es erfordert nur Training auf allgemeinen 2D-Bildern, wie dem ScanNet-Datensatz, der hier verwendet wird, und lässt sich auf neue Szenen generalisieren.</a:t>
            </a:r>
            <a:endParaRPr b="0" lang="de-DE" sz="1400" spc="-1" strike="noStrike">
              <a:latin typeface="Arial"/>
            </a:endParaRPr>
          </a:p>
          <a:p>
            <a:pPr lvl="1" marL="432000" indent="-212760">
              <a:lnSpc>
                <a:spcPct val="100000"/>
              </a:lnSpc>
              <a:buClr>
                <a:srgbClr val="000000"/>
              </a:buClr>
              <a:buSzPct val="45000"/>
              <a:buFont typeface="Wingdings" charset="2"/>
              <a:buChar char=""/>
            </a:pPr>
            <a:r>
              <a:rPr b="0" lang="de-DE" sz="1400" spc="-1" strike="noStrike">
                <a:solidFill>
                  <a:srgbClr val="000000"/>
                </a:solidFill>
                <a:latin typeface="Arial"/>
              </a:rPr>
              <a:t>potenziell unvollkommene Segmentierung im vorherigen Schritt können aus dem Hintergrund Ausreißer entstehen. Daher Merkmalsabgleich und Ausreißerbeseitigung mittels RANSAC</a:t>
            </a:r>
            <a:endParaRPr b="0" lang="de-DE" sz="1400" spc="-1" strike="noStrike">
              <a:latin typeface="Arial"/>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7" name="PlaceHolder 1"/>
          <p:cNvSpPr>
            <a:spLocks noGrp="1"/>
          </p:cNvSpPr>
          <p:nvPr>
            <p:ph type="sldImg"/>
          </p:nvPr>
        </p:nvSpPr>
        <p:spPr>
          <a:xfrm>
            <a:off x="216360" y="812520"/>
            <a:ext cx="7119720" cy="4001760"/>
          </a:xfrm>
          <a:prstGeom prst="rect">
            <a:avLst/>
          </a:prstGeom>
        </p:spPr>
      </p:sp>
      <p:sp>
        <p:nvSpPr>
          <p:cNvPr id="768" name="CustomShape 2"/>
          <p:cNvSpPr/>
          <p:nvPr/>
        </p:nvSpPr>
        <p:spPr>
          <a:xfrm>
            <a:off x="216000" y="5112000"/>
            <a:ext cx="7194240" cy="5466240"/>
          </a:xfrm>
          <a:prstGeom prst="rect">
            <a:avLst/>
          </a:prstGeom>
          <a:noFill/>
          <a:ln>
            <a:noFill/>
          </a:ln>
        </p:spPr>
        <p:style>
          <a:lnRef idx="0"/>
          <a:fillRef idx="0"/>
          <a:effectRef idx="0"/>
          <a:fontRef idx="minor"/>
        </p:style>
        <p:txBody>
          <a:bodyPr lIns="90000" rIns="90000" tIns="45000" bIns="45000">
            <a:noAutofit/>
          </a:bodyPr>
          <a:p>
            <a:pPr marL="216000" indent="-208800">
              <a:lnSpc>
                <a:spcPct val="100000"/>
              </a:lnSpc>
              <a:buClr>
                <a:srgbClr val="000000"/>
              </a:buClr>
              <a:buFont typeface="StarSymbol"/>
              <a:buAutoNum type="arabicParenR"/>
            </a:pPr>
            <a:r>
              <a:rPr b="0" lang="de-DE" sz="1400" spc="-1" strike="noStrike">
                <a:solidFill>
                  <a:srgbClr val="000000"/>
                </a:solidFill>
                <a:latin typeface="Arial"/>
                <a:ea typeface="Noto Sans CJK SC"/>
              </a:rPr>
              <a:t>Keypoints abgleich und grobe Registrierung zwischen aufeinanderfolgenden Bildern durchgeführt, um eine anfängliche relative Transformation T̃𝑡 zu schätzen</a:t>
            </a:r>
            <a:endParaRPr b="0" lang="de-DE" sz="1400" spc="-1" strike="noStrike">
              <a:latin typeface="Arial"/>
            </a:endParaRPr>
          </a:p>
          <a:p>
            <a:pPr lvl="1" marL="432000" indent="-21276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Jedes Registrierungsmuster besteht aus 3 Paaren von Keypoints, die zwischen den beiden Bildern abgeglichen werden</a:t>
            </a:r>
            <a:endParaRPr b="0" lang="de-DE" sz="1400" spc="-1" strike="noStrike">
              <a:latin typeface="Arial"/>
            </a:endParaRPr>
          </a:p>
          <a:p>
            <a:pPr lvl="1" marL="432000" indent="-212760">
              <a:lnSpc>
                <a:spcPct val="100000"/>
              </a:lnSpc>
              <a:buClr>
                <a:srgbClr val="000000"/>
              </a:buClr>
              <a:buSzPct val="45000"/>
              <a:buFont typeface="Wingdings" charset="2"/>
              <a:buChar char=""/>
            </a:pPr>
            <a:r>
              <a:rPr b="0" lang="de-DE" sz="1400" spc="-1" strike="noStrike">
                <a:solidFill>
                  <a:srgbClr val="000000"/>
                </a:solidFill>
                <a:latin typeface="Arial"/>
                <a:ea typeface="Noto Sans CJK SC"/>
              </a:rPr>
              <a:t>Posenhypothese wird aus einer Probe mittels kleinster Quadrate generiert</a:t>
            </a:r>
            <a:endParaRPr b="0" lang="de-DE" sz="1400" spc="-1" strike="noStrike">
              <a:latin typeface="Arial"/>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9" name="PlaceHolder 1"/>
          <p:cNvSpPr>
            <a:spLocks noGrp="1"/>
          </p:cNvSpPr>
          <p:nvPr>
            <p:ph type="sldImg"/>
          </p:nvPr>
        </p:nvSpPr>
        <p:spPr>
          <a:xfrm>
            <a:off x="216360" y="812520"/>
            <a:ext cx="7119720" cy="4001760"/>
          </a:xfrm>
          <a:prstGeom prst="rect">
            <a:avLst/>
          </a:prstGeom>
        </p:spPr>
      </p:sp>
      <p:sp>
        <p:nvSpPr>
          <p:cNvPr id="770" name="CustomShape 2"/>
          <p:cNvSpPr/>
          <p:nvPr/>
        </p:nvSpPr>
        <p:spPr>
          <a:xfrm>
            <a:off x="216000" y="5112000"/>
            <a:ext cx="7194240" cy="5466240"/>
          </a:xfrm>
          <a:prstGeom prst="rect">
            <a:avLst/>
          </a:prstGeom>
          <a:noFill/>
          <a:ln>
            <a:noFill/>
          </a:ln>
        </p:spPr>
        <p:style>
          <a:lnRef idx="0"/>
          <a:fillRef idx="0"/>
          <a:effectRef idx="0"/>
          <a:fontRef idx="minor"/>
        </p:style>
        <p:txBody>
          <a:bodyPr lIns="90000" rIns="90000" tIns="45000" bIns="45000">
            <a:noAutofit/>
          </a:bodyPr>
          <a:p>
            <a:pPr marL="216000" indent="-208800">
              <a:lnSpc>
                <a:spcPct val="100000"/>
              </a:lnSpc>
              <a:buClr>
                <a:srgbClr val="000000"/>
              </a:buClr>
              <a:buFont typeface="StarSymbol"/>
              <a:buAutoNum type="arabicParenR"/>
            </a:pPr>
            <a:r>
              <a:rPr b="0" lang="de-DE" sz="1400" spc="-1" strike="noStrike">
                <a:solidFill>
                  <a:srgbClr val="000000"/>
                </a:solidFill>
                <a:latin typeface="Arial"/>
                <a:ea typeface="Noto Sans CJK SC"/>
              </a:rPr>
              <a:t>Keyframes werden aus einem Speicherpool ausgewählt, um an der Pose-Graph-Optimierung teilzunehmen</a:t>
            </a:r>
            <a:endParaRPr b="0" lang="de-DE" sz="1400" spc="-1" strike="noStrike">
              <a:latin typeface="Arial"/>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1" name="PlaceHolder 1"/>
          <p:cNvSpPr>
            <a:spLocks noGrp="1"/>
          </p:cNvSpPr>
          <p:nvPr>
            <p:ph type="sldImg"/>
          </p:nvPr>
        </p:nvSpPr>
        <p:spPr>
          <a:xfrm>
            <a:off x="216360" y="812520"/>
            <a:ext cx="7119720" cy="4001760"/>
          </a:xfrm>
          <a:prstGeom prst="rect">
            <a:avLst/>
          </a:prstGeom>
        </p:spPr>
      </p:sp>
      <p:sp>
        <p:nvSpPr>
          <p:cNvPr id="772" name="CustomShape 2"/>
          <p:cNvSpPr/>
          <p:nvPr/>
        </p:nvSpPr>
        <p:spPr>
          <a:xfrm>
            <a:off x="216000" y="5112000"/>
            <a:ext cx="7194240" cy="5466240"/>
          </a:xfrm>
          <a:prstGeom prst="rect">
            <a:avLst/>
          </a:prstGeom>
          <a:noFill/>
          <a:ln>
            <a:noFill/>
          </a:ln>
        </p:spPr>
        <p:style>
          <a:lnRef idx="0"/>
          <a:fillRef idx="0"/>
          <a:effectRef idx="0"/>
          <a:fontRef idx="minor"/>
        </p:style>
        <p:txBody>
          <a:bodyPr lIns="90000" rIns="90000" tIns="45000" bIns="45000">
            <a:noAutofit/>
          </a:bodyPr>
          <a:p>
            <a:pPr marL="216000" indent="-208800">
              <a:lnSpc>
                <a:spcPct val="100000"/>
              </a:lnSpc>
              <a:buClr>
                <a:srgbClr val="000000"/>
              </a:buClr>
              <a:buFont typeface="StarSymbol"/>
              <a:buAutoNum type="arabicParenR"/>
            </a:pPr>
            <a:r>
              <a:rPr b="0" lang="de-DE" sz="1400" spc="-1" strike="noStrike">
                <a:solidFill>
                  <a:srgbClr val="000000"/>
                </a:solidFill>
                <a:latin typeface="Arial"/>
                <a:ea typeface="Noto Sans CJK SC"/>
              </a:rPr>
              <a:t>die Online-Pose-Graph-Optimierung gibt eine verfeinerte räumlich-zeitlich konsistente Pose T𝑡 aus</a:t>
            </a:r>
            <a:endParaRPr b="0" lang="de-DE" sz="1400" spc="-1" strike="noStrike">
              <a:latin typeface="Arial"/>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3" name="PlaceHolder 1"/>
          <p:cNvSpPr>
            <a:spLocks noGrp="1"/>
          </p:cNvSpPr>
          <p:nvPr>
            <p:ph type="sldImg"/>
          </p:nvPr>
        </p:nvSpPr>
        <p:spPr>
          <a:xfrm>
            <a:off x="216360" y="812520"/>
            <a:ext cx="7119720" cy="4001760"/>
          </a:xfrm>
          <a:prstGeom prst="rect">
            <a:avLst/>
          </a:prstGeom>
        </p:spPr>
      </p:sp>
      <p:sp>
        <p:nvSpPr>
          <p:cNvPr id="774" name="CustomShape 2"/>
          <p:cNvSpPr/>
          <p:nvPr/>
        </p:nvSpPr>
        <p:spPr>
          <a:xfrm>
            <a:off x="216000" y="5112000"/>
            <a:ext cx="7194240" cy="5466240"/>
          </a:xfrm>
          <a:prstGeom prst="rect">
            <a:avLst/>
          </a:prstGeom>
          <a:noFill/>
          <a:ln>
            <a:noFill/>
          </a:ln>
        </p:spPr>
        <p:style>
          <a:lnRef idx="0"/>
          <a:fillRef idx="0"/>
          <a:effectRef idx="0"/>
          <a:fontRef idx="minor"/>
        </p:style>
        <p:txBody>
          <a:bodyPr lIns="90000" rIns="90000" tIns="45000" bIns="45000">
            <a:noAutofit/>
          </a:bodyPr>
          <a:p>
            <a:pPr marL="216000" indent="-208800">
              <a:lnSpc>
                <a:spcPct val="100000"/>
              </a:lnSpc>
              <a:buClr>
                <a:srgbClr val="000000"/>
              </a:buClr>
              <a:buFont typeface="StarSymbol"/>
              <a:buAutoNum type="arabicParenR"/>
            </a:pPr>
            <a:r>
              <a:rPr b="0" lang="de-DE" sz="1400" spc="-1" strike="noStrike">
                <a:solidFill>
                  <a:srgbClr val="000000"/>
                </a:solidFill>
                <a:latin typeface="Arial"/>
                <a:ea typeface="Noto Sans CJK SC"/>
              </a:rPr>
              <a:t>neue Ansicht werden in den Speicherpool aufgenommen</a:t>
            </a:r>
            <a:endParaRPr b="0" lang="de-DE" sz="1400" spc="-1" strike="noStrike">
              <a:latin typeface="Arial"/>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5" name="PlaceHolder 1"/>
          <p:cNvSpPr>
            <a:spLocks noGrp="1"/>
          </p:cNvSpPr>
          <p:nvPr>
            <p:ph type="sldImg"/>
          </p:nvPr>
        </p:nvSpPr>
        <p:spPr>
          <a:xfrm>
            <a:off x="216360" y="812520"/>
            <a:ext cx="7119720" cy="4001760"/>
          </a:xfrm>
          <a:prstGeom prst="rect">
            <a:avLst/>
          </a:prstGeom>
        </p:spPr>
      </p:sp>
      <p:sp>
        <p:nvSpPr>
          <p:cNvPr id="776" name="CustomShape 2"/>
          <p:cNvSpPr/>
          <p:nvPr/>
        </p:nvSpPr>
        <p:spPr>
          <a:xfrm>
            <a:off x="216000" y="5112000"/>
            <a:ext cx="7194240" cy="5466240"/>
          </a:xfrm>
          <a:prstGeom prst="rect">
            <a:avLst/>
          </a:prstGeom>
          <a:noFill/>
          <a:ln>
            <a:noFill/>
          </a:ln>
        </p:spPr>
        <p:style>
          <a:lnRef idx="0"/>
          <a:fillRef idx="0"/>
          <a:effectRef idx="0"/>
          <a:fontRef idx="minor"/>
        </p:style>
        <p:txBody>
          <a:bodyPr lIns="90000" rIns="90000" tIns="45000" bIns="45000">
            <a:noAutofit/>
          </a:bodyPr>
          <a:p>
            <a:pPr marL="216000" indent="-214920">
              <a:lnSpc>
                <a:spcPct val="100000"/>
              </a:lnSpc>
              <a:buClr>
                <a:srgbClr val="000000"/>
              </a:buClr>
              <a:buFont typeface="Wingdings" charset="2"/>
              <a:buChar char=""/>
            </a:pPr>
            <a:r>
              <a:rPr b="0" lang="de-DE" sz="1100" spc="-1" strike="noStrike">
                <a:solidFill>
                  <a:srgbClr val="000000"/>
                </a:solidFill>
                <a:latin typeface="Arial"/>
                <a:ea typeface="DejaVu Sans"/>
              </a:rPr>
              <a:t>Detektornetz erzeugt eine Skalen-Raum-Score-Karte mit Orientierungsschätzungen Schätzungen</a:t>
            </a:r>
            <a:endParaRPr b="0" lang="de-DE" sz="1100" spc="-1" strike="noStrike">
              <a:latin typeface="Arial"/>
            </a:endParaRPr>
          </a:p>
          <a:p>
            <a:pPr lvl="1" marL="432000" indent="-214920">
              <a:lnSpc>
                <a:spcPct val="100000"/>
              </a:lnSpc>
              <a:buClr>
                <a:srgbClr val="000000"/>
              </a:buClr>
              <a:buSzPct val="45000"/>
              <a:buFont typeface="Wingdings" charset="2"/>
              <a:buChar char=""/>
            </a:pPr>
            <a:r>
              <a:rPr b="0" lang="de-DE" sz="1100" spc="-1" strike="noStrike">
                <a:solidFill>
                  <a:srgbClr val="000000"/>
                </a:solidFill>
                <a:latin typeface="Arial"/>
                <a:ea typeface="DejaVu Sans"/>
              </a:rPr>
              <a:t>Position, Skala und Ausrichtung von Keypoints</a:t>
            </a:r>
            <a:endParaRPr b="0" lang="de-DE" sz="1100" spc="-1" strike="noStrike">
              <a:latin typeface="Arial"/>
            </a:endParaRPr>
          </a:p>
          <a:p>
            <a:pPr lvl="1" marL="432000" indent="-214920">
              <a:lnSpc>
                <a:spcPct val="100000"/>
              </a:lnSpc>
              <a:buClr>
                <a:srgbClr val="000000"/>
              </a:buClr>
              <a:buSzPct val="45000"/>
              <a:buFont typeface="Wingdings" charset="2"/>
              <a:buChar char=""/>
            </a:pPr>
            <a:r>
              <a:rPr b="0" lang="de-DE" sz="1100" spc="-1" strike="noStrike">
                <a:solidFill>
                  <a:srgbClr val="000000"/>
                </a:solidFill>
                <a:latin typeface="Arial"/>
                <a:ea typeface="DejaVu Sans"/>
              </a:rPr>
              <a:t>zur Auswahl der Schlüsselpunkte verwendet werden</a:t>
            </a:r>
            <a:endParaRPr b="0" lang="de-DE" sz="1100" spc="-1" strike="noStrike">
              <a:latin typeface="Arial"/>
            </a:endParaRPr>
          </a:p>
          <a:p>
            <a:pPr marL="216000" indent="-214920">
              <a:lnSpc>
                <a:spcPct val="100000"/>
              </a:lnSpc>
              <a:buClr>
                <a:srgbClr val="000000"/>
              </a:buClr>
              <a:buFont typeface="Wingdings" charset="2"/>
              <a:buChar char=""/>
            </a:pPr>
            <a:r>
              <a:rPr b="0" lang="de-DE" sz="1100" spc="-1" strike="noStrike">
                <a:solidFill>
                  <a:srgbClr val="000000"/>
                </a:solidFill>
                <a:latin typeface="Arial"/>
                <a:ea typeface="DejaVu Sans"/>
              </a:rPr>
              <a:t>Bildausschnitte um die ausgewählten Keypoints werden mit einem differenzierbaren Sampler (STN) erzeugt und dem Deskriptornetz zugeführt, das für jedes Feld einen Deskriptor erzeugt</a:t>
            </a:r>
            <a:endParaRPr b="0" lang="de-DE" sz="1100" spc="-1" strike="noStrike">
              <a:latin typeface="Arial"/>
            </a:endParaRPr>
          </a:p>
          <a:p>
            <a:pPr marL="216000" indent="-214920">
              <a:lnSpc>
                <a:spcPct val="100000"/>
              </a:lnSpc>
              <a:buClr>
                <a:srgbClr val="000000"/>
              </a:buClr>
              <a:buFont typeface="Wingdings" charset="2"/>
              <a:buChar char=""/>
            </a:pPr>
            <a:r>
              <a:rPr b="0" lang="de-DE" sz="1200" spc="-1" strike="noStrike">
                <a:solidFill>
                  <a:srgbClr val="000000"/>
                </a:solidFill>
                <a:latin typeface="Arial"/>
                <a:ea typeface="DejaVu Sans"/>
              </a:rPr>
              <a:t>nutzen Hinweise zur Tiefe und zur relativen Kameraposition, um ein virtuelles Ziel zu erstellen</a:t>
            </a:r>
            <a:endParaRPr b="0" lang="de-DE" sz="1200" spc="-1" strike="noStrike">
              <a:latin typeface="Arial"/>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7" name="PlaceHolder 1"/>
          <p:cNvSpPr>
            <a:spLocks noGrp="1"/>
          </p:cNvSpPr>
          <p:nvPr>
            <p:ph type="sldImg"/>
          </p:nvPr>
        </p:nvSpPr>
        <p:spPr>
          <a:xfrm>
            <a:off x="216360" y="812520"/>
            <a:ext cx="7119720" cy="4001760"/>
          </a:xfrm>
          <a:prstGeom prst="rect">
            <a:avLst/>
          </a:prstGeom>
        </p:spPr>
      </p:sp>
      <p:sp>
        <p:nvSpPr>
          <p:cNvPr id="778" name="CustomShape 2"/>
          <p:cNvSpPr/>
          <p:nvPr/>
        </p:nvSpPr>
        <p:spPr>
          <a:xfrm>
            <a:off x="216000" y="5112000"/>
            <a:ext cx="7194240" cy="5466240"/>
          </a:xfrm>
          <a:prstGeom prst="rect">
            <a:avLst/>
          </a:prstGeom>
          <a:noFill/>
          <a:ln>
            <a:noFill/>
          </a:ln>
        </p:spPr>
        <p:style>
          <a:lnRef idx="0"/>
          <a:fillRef idx="0"/>
          <a:effectRef idx="0"/>
          <a:fontRef idx="minor"/>
        </p:style>
        <p:txBody>
          <a:bodyPr lIns="90000" rIns="90000" tIns="45000" bIns="45000">
            <a:noAutofit/>
          </a:bodyPr>
          <a:p>
            <a:pPr marL="216000" indent="-214920">
              <a:lnSpc>
                <a:spcPct val="100000"/>
              </a:lnSpc>
              <a:buClr>
                <a:srgbClr val="000000"/>
              </a:buClr>
              <a:buFont typeface="Wingdings" charset="2"/>
              <a:buChar char=""/>
            </a:pPr>
            <a:r>
              <a:rPr b="0" lang="de-DE" sz="1100" spc="-1" strike="noStrike">
                <a:solidFill>
                  <a:srgbClr val="000000"/>
                </a:solidFill>
                <a:latin typeface="Arial"/>
                <a:ea typeface="DejaVu Sans"/>
              </a:rPr>
              <a:t>Detektornetz erzeugt eine Skalen-Raum-Score-Karte mit Orientierungsschätzungen Schätzungen</a:t>
            </a:r>
            <a:endParaRPr b="0" lang="de-DE" sz="1100" spc="-1" strike="noStrike">
              <a:latin typeface="Arial"/>
            </a:endParaRPr>
          </a:p>
          <a:p>
            <a:pPr lvl="1" marL="432000" indent="-214920">
              <a:lnSpc>
                <a:spcPct val="100000"/>
              </a:lnSpc>
              <a:buClr>
                <a:srgbClr val="000000"/>
              </a:buClr>
              <a:buSzPct val="45000"/>
              <a:buFont typeface="Wingdings" charset="2"/>
              <a:buChar char=""/>
            </a:pPr>
            <a:r>
              <a:rPr b="0" lang="de-DE" sz="1100" spc="-1" strike="noStrike">
                <a:solidFill>
                  <a:srgbClr val="000000"/>
                </a:solidFill>
                <a:latin typeface="Arial"/>
                <a:ea typeface="DejaVu Sans"/>
              </a:rPr>
              <a:t>Position, Skala und Ausrichtung von Keypoints</a:t>
            </a:r>
            <a:endParaRPr b="0" lang="de-DE" sz="1100" spc="-1" strike="noStrike">
              <a:latin typeface="Arial"/>
            </a:endParaRPr>
          </a:p>
          <a:p>
            <a:pPr lvl="1" marL="432000" indent="-214920">
              <a:lnSpc>
                <a:spcPct val="100000"/>
              </a:lnSpc>
              <a:buClr>
                <a:srgbClr val="000000"/>
              </a:buClr>
              <a:buSzPct val="45000"/>
              <a:buFont typeface="Wingdings" charset="2"/>
              <a:buChar char=""/>
            </a:pPr>
            <a:r>
              <a:rPr b="0" lang="de-DE" sz="1100" spc="-1" strike="noStrike">
                <a:solidFill>
                  <a:srgbClr val="000000"/>
                </a:solidFill>
                <a:latin typeface="Arial"/>
                <a:ea typeface="DejaVu Sans"/>
              </a:rPr>
              <a:t>zur Auswahl der Schlüsselpunkte verwendet werden</a:t>
            </a:r>
            <a:endParaRPr b="0" lang="de-DE" sz="1100" spc="-1" strike="noStrike">
              <a:latin typeface="Arial"/>
            </a:endParaRPr>
          </a:p>
          <a:p>
            <a:pPr marL="216000" indent="-214920">
              <a:lnSpc>
                <a:spcPct val="100000"/>
              </a:lnSpc>
              <a:buClr>
                <a:srgbClr val="000000"/>
              </a:buClr>
              <a:buFont typeface="Wingdings" charset="2"/>
              <a:buChar char=""/>
            </a:pPr>
            <a:r>
              <a:rPr b="0" lang="de-DE" sz="1100" spc="-1" strike="noStrike">
                <a:solidFill>
                  <a:srgbClr val="000000"/>
                </a:solidFill>
                <a:latin typeface="Arial"/>
                <a:ea typeface="DejaVu Sans"/>
              </a:rPr>
              <a:t>Bildausschnitte um die ausgewählten Keypoints werden mit einem differenzierbaren Sampler (STN) erzeugt und dem Deskriptornetz zugeführt, das für jedes Feld einen Deskriptor erzeugt</a:t>
            </a:r>
            <a:endParaRPr b="0" lang="de-DE" sz="1100" spc="-1" strike="noStrike">
              <a:latin typeface="Arial"/>
            </a:endParaRPr>
          </a:p>
          <a:p>
            <a:pPr marL="216000" indent="-214920">
              <a:lnSpc>
                <a:spcPct val="100000"/>
              </a:lnSpc>
              <a:buClr>
                <a:srgbClr val="000000"/>
              </a:buClr>
              <a:buFont typeface="Wingdings" charset="2"/>
              <a:buChar char=""/>
            </a:pPr>
            <a:r>
              <a:rPr b="0" lang="de-DE" sz="1200" spc="-1" strike="noStrike">
                <a:solidFill>
                  <a:srgbClr val="000000"/>
                </a:solidFill>
                <a:latin typeface="Arial"/>
                <a:ea typeface="DejaVu Sans"/>
              </a:rPr>
              <a:t>nutzen Hinweise zur Tiefe und zur relativen Kameraposition, um ein virtuelles Ziel zu erstellen</a:t>
            </a:r>
            <a:endParaRPr b="0" lang="de-DE" sz="1200" spc="-1" strike="noStrike">
              <a:latin typeface="Arial"/>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9" name="PlaceHolder 1"/>
          <p:cNvSpPr>
            <a:spLocks noGrp="1"/>
          </p:cNvSpPr>
          <p:nvPr>
            <p:ph type="sldImg"/>
          </p:nvPr>
        </p:nvSpPr>
        <p:spPr>
          <a:xfrm>
            <a:off x="216360" y="812520"/>
            <a:ext cx="7119720" cy="4001760"/>
          </a:xfrm>
          <a:prstGeom prst="rect">
            <a:avLst/>
          </a:prstGeom>
        </p:spPr>
      </p:sp>
      <p:sp>
        <p:nvSpPr>
          <p:cNvPr id="780" name="CustomShape 2"/>
          <p:cNvSpPr/>
          <p:nvPr/>
        </p:nvSpPr>
        <p:spPr>
          <a:xfrm>
            <a:off x="216000" y="5112000"/>
            <a:ext cx="7194240" cy="5466240"/>
          </a:xfrm>
          <a:prstGeom prst="rect">
            <a:avLst/>
          </a:prstGeom>
          <a:noFill/>
          <a:ln>
            <a:noFill/>
          </a:ln>
        </p:spPr>
        <p:style>
          <a:lnRef idx="0"/>
          <a:fillRef idx="0"/>
          <a:effectRef idx="0"/>
          <a:fontRef idx="minor"/>
        </p:style>
        <p:txBody>
          <a:bodyPr lIns="90000" rIns="90000" tIns="45000" bIns="45000">
            <a:noAutofit/>
          </a:bodyPr>
          <a:p>
            <a:pPr marL="216000" indent="-214920">
              <a:lnSpc>
                <a:spcPct val="100000"/>
              </a:lnSpc>
              <a:buClr>
                <a:srgbClr val="000000"/>
              </a:buClr>
              <a:buFont typeface="Wingdings" charset="2"/>
              <a:buChar char=""/>
            </a:pPr>
            <a:r>
              <a:rPr b="0" lang="de-DE" sz="1100" spc="-1" strike="noStrike">
                <a:solidFill>
                  <a:srgbClr val="000000"/>
                </a:solidFill>
                <a:latin typeface="Arial"/>
                <a:ea typeface="DejaVu Sans"/>
              </a:rPr>
              <a:t>Detektornetz erzeugt eine Skalen-Raum-Score-Karte mit Orientierungsschätzungen Schätzungen</a:t>
            </a:r>
            <a:endParaRPr b="0" lang="de-DE" sz="1100" spc="-1" strike="noStrike">
              <a:latin typeface="Arial"/>
            </a:endParaRPr>
          </a:p>
          <a:p>
            <a:pPr lvl="1" marL="432000" indent="-214920">
              <a:lnSpc>
                <a:spcPct val="100000"/>
              </a:lnSpc>
              <a:buClr>
                <a:srgbClr val="000000"/>
              </a:buClr>
              <a:buSzPct val="45000"/>
              <a:buFont typeface="Wingdings" charset="2"/>
              <a:buChar char=""/>
            </a:pPr>
            <a:r>
              <a:rPr b="0" lang="de-DE" sz="1100" spc="-1" strike="noStrike">
                <a:solidFill>
                  <a:srgbClr val="000000"/>
                </a:solidFill>
                <a:latin typeface="Arial"/>
                <a:ea typeface="DejaVu Sans"/>
              </a:rPr>
              <a:t>Position, Skala und Ausrichtung von Keypoints</a:t>
            </a:r>
            <a:endParaRPr b="0" lang="de-DE" sz="1100" spc="-1" strike="noStrike">
              <a:latin typeface="Arial"/>
            </a:endParaRPr>
          </a:p>
          <a:p>
            <a:pPr lvl="1" marL="432000" indent="-214920">
              <a:lnSpc>
                <a:spcPct val="100000"/>
              </a:lnSpc>
              <a:buClr>
                <a:srgbClr val="000000"/>
              </a:buClr>
              <a:buSzPct val="45000"/>
              <a:buFont typeface="Wingdings" charset="2"/>
              <a:buChar char=""/>
            </a:pPr>
            <a:r>
              <a:rPr b="0" lang="de-DE" sz="1100" spc="-1" strike="noStrike">
                <a:solidFill>
                  <a:srgbClr val="000000"/>
                </a:solidFill>
                <a:latin typeface="Arial"/>
                <a:ea typeface="DejaVu Sans"/>
              </a:rPr>
              <a:t>zur Auswahl der Schlüsselpunkte verwendet werden</a:t>
            </a:r>
            <a:endParaRPr b="0" lang="de-DE" sz="1100" spc="-1" strike="noStrike">
              <a:latin typeface="Arial"/>
            </a:endParaRPr>
          </a:p>
          <a:p>
            <a:pPr marL="216000" indent="-214920">
              <a:lnSpc>
                <a:spcPct val="100000"/>
              </a:lnSpc>
              <a:buClr>
                <a:srgbClr val="000000"/>
              </a:buClr>
              <a:buFont typeface="Wingdings" charset="2"/>
              <a:buChar char=""/>
            </a:pPr>
            <a:r>
              <a:rPr b="0" lang="de-DE" sz="1100" spc="-1" strike="noStrike">
                <a:solidFill>
                  <a:srgbClr val="000000"/>
                </a:solidFill>
                <a:latin typeface="Arial"/>
                <a:ea typeface="DejaVu Sans"/>
              </a:rPr>
              <a:t>Bildausschnitte um die ausgewählten Keypoints werden mit einem differenzierbaren Sampler (STN) erzeugt und dem Deskriptornetz zugeführt, das für jedes Feld einen Deskriptor erzeugt</a:t>
            </a:r>
            <a:endParaRPr b="0" lang="de-DE" sz="1100" spc="-1" strike="noStrike">
              <a:latin typeface="Arial"/>
            </a:endParaRPr>
          </a:p>
          <a:p>
            <a:pPr marL="216000" indent="-214920">
              <a:lnSpc>
                <a:spcPct val="100000"/>
              </a:lnSpc>
              <a:buClr>
                <a:srgbClr val="000000"/>
              </a:buClr>
              <a:buFont typeface="Wingdings" charset="2"/>
              <a:buChar char=""/>
            </a:pPr>
            <a:r>
              <a:rPr b="0" lang="de-DE" sz="1200" spc="-1" strike="noStrike">
                <a:solidFill>
                  <a:srgbClr val="000000"/>
                </a:solidFill>
                <a:latin typeface="Arial"/>
                <a:ea typeface="DejaVu Sans"/>
              </a:rPr>
              <a:t>nutzen Hinweise zur Tiefe und zur relativen Kameraposition, um ein virtuelles Ziel zu erstellen</a:t>
            </a:r>
            <a:endParaRPr b="0" lang="de-DE" sz="1200" spc="-1" strike="noStrike">
              <a:latin typeface="Arial"/>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1" name="PlaceHolder 1"/>
          <p:cNvSpPr>
            <a:spLocks noGrp="1"/>
          </p:cNvSpPr>
          <p:nvPr>
            <p:ph type="sldImg"/>
          </p:nvPr>
        </p:nvSpPr>
        <p:spPr>
          <a:xfrm>
            <a:off x="216360" y="812520"/>
            <a:ext cx="7119720" cy="4001760"/>
          </a:xfrm>
          <a:prstGeom prst="rect">
            <a:avLst/>
          </a:prstGeom>
        </p:spPr>
      </p:sp>
      <p:sp>
        <p:nvSpPr>
          <p:cNvPr id="782" name="CustomShape 2"/>
          <p:cNvSpPr/>
          <p:nvPr/>
        </p:nvSpPr>
        <p:spPr>
          <a:xfrm>
            <a:off x="216000" y="5112000"/>
            <a:ext cx="7194240" cy="5466240"/>
          </a:xfrm>
          <a:prstGeom prst="rect">
            <a:avLst/>
          </a:prstGeom>
          <a:noFill/>
          <a:ln>
            <a:noFill/>
          </a:ln>
        </p:spPr>
        <p:style>
          <a:lnRef idx="0"/>
          <a:fillRef idx="0"/>
          <a:effectRef idx="0"/>
          <a:fontRef idx="minor"/>
        </p:style>
        <p:txBody>
          <a:bodyPr lIns="90000" rIns="90000" tIns="45000" bIns="45000">
            <a:noAutofit/>
          </a:bodyPr>
          <a:p>
            <a:pPr marL="216000" indent="-214920">
              <a:lnSpc>
                <a:spcPct val="100000"/>
              </a:lnSpc>
              <a:buClr>
                <a:srgbClr val="000000"/>
              </a:buClr>
              <a:buFont typeface="Wingdings" charset="2"/>
              <a:buChar char=""/>
            </a:pPr>
            <a:r>
              <a:rPr b="0" lang="de-DE" sz="1100" spc="-1" strike="noStrike">
                <a:solidFill>
                  <a:srgbClr val="000000"/>
                </a:solidFill>
                <a:latin typeface="Arial"/>
                <a:ea typeface="DejaVu Sans"/>
              </a:rPr>
              <a:t>Detektornetz erzeugt eine Skalen-Raum-Score-Karte mit Orientierungsschätzungen Schätzungen</a:t>
            </a:r>
            <a:endParaRPr b="0" lang="de-DE" sz="1100" spc="-1" strike="noStrike">
              <a:latin typeface="Arial"/>
            </a:endParaRPr>
          </a:p>
          <a:p>
            <a:pPr lvl="1" marL="432000" indent="-214920">
              <a:lnSpc>
                <a:spcPct val="100000"/>
              </a:lnSpc>
              <a:buClr>
                <a:srgbClr val="000000"/>
              </a:buClr>
              <a:buSzPct val="45000"/>
              <a:buFont typeface="Wingdings" charset="2"/>
              <a:buChar char=""/>
            </a:pPr>
            <a:r>
              <a:rPr b="0" lang="de-DE" sz="1100" spc="-1" strike="noStrike">
                <a:solidFill>
                  <a:srgbClr val="000000"/>
                </a:solidFill>
                <a:latin typeface="Arial"/>
                <a:ea typeface="DejaVu Sans"/>
              </a:rPr>
              <a:t>Position, Skala und Ausrichtung von Keypoints</a:t>
            </a:r>
            <a:endParaRPr b="0" lang="de-DE" sz="1100" spc="-1" strike="noStrike">
              <a:latin typeface="Arial"/>
            </a:endParaRPr>
          </a:p>
          <a:p>
            <a:pPr lvl="1" marL="432000" indent="-214920">
              <a:lnSpc>
                <a:spcPct val="100000"/>
              </a:lnSpc>
              <a:buClr>
                <a:srgbClr val="000000"/>
              </a:buClr>
              <a:buSzPct val="45000"/>
              <a:buFont typeface="Wingdings" charset="2"/>
              <a:buChar char=""/>
            </a:pPr>
            <a:r>
              <a:rPr b="0" lang="de-DE" sz="1100" spc="-1" strike="noStrike">
                <a:solidFill>
                  <a:srgbClr val="000000"/>
                </a:solidFill>
                <a:latin typeface="Arial"/>
                <a:ea typeface="DejaVu Sans"/>
              </a:rPr>
              <a:t>zur Auswahl der Schlüsselpunkte verwendet werden</a:t>
            </a:r>
            <a:endParaRPr b="0" lang="de-DE" sz="1100" spc="-1" strike="noStrike">
              <a:latin typeface="Arial"/>
            </a:endParaRPr>
          </a:p>
          <a:p>
            <a:pPr marL="216000" indent="-214920">
              <a:lnSpc>
                <a:spcPct val="100000"/>
              </a:lnSpc>
              <a:buClr>
                <a:srgbClr val="000000"/>
              </a:buClr>
              <a:buFont typeface="Wingdings" charset="2"/>
              <a:buChar char=""/>
            </a:pPr>
            <a:r>
              <a:rPr b="0" lang="de-DE" sz="1100" spc="-1" strike="noStrike">
                <a:solidFill>
                  <a:srgbClr val="000000"/>
                </a:solidFill>
                <a:latin typeface="Arial"/>
                <a:ea typeface="DejaVu Sans"/>
              </a:rPr>
              <a:t>Bildausschnitte um die ausgewählten Keypoints werden mit einem differenzierbaren Sampler (STN) erzeugt und dem Deskriptornetz zugeführt, das für jedes Feld einen Deskriptor erzeugt</a:t>
            </a:r>
            <a:endParaRPr b="0" lang="de-DE" sz="1100" spc="-1" strike="noStrike">
              <a:latin typeface="Arial"/>
            </a:endParaRPr>
          </a:p>
          <a:p>
            <a:pPr marL="216000" indent="-214920">
              <a:lnSpc>
                <a:spcPct val="100000"/>
              </a:lnSpc>
              <a:buClr>
                <a:srgbClr val="000000"/>
              </a:buClr>
              <a:buFont typeface="Wingdings" charset="2"/>
              <a:buChar char=""/>
            </a:pPr>
            <a:r>
              <a:rPr b="0" lang="de-DE" sz="1200" spc="-1" strike="noStrike">
                <a:solidFill>
                  <a:srgbClr val="000000"/>
                </a:solidFill>
                <a:latin typeface="Arial"/>
                <a:ea typeface="DejaVu Sans"/>
              </a:rPr>
              <a:t>nutzen Hinweise zur Tiefe und zur relativen Kameraposition, um ein virtuelles Ziel zu erstellen</a:t>
            </a:r>
            <a:endParaRPr b="0" lang="de-DE" sz="1200" spc="-1" strike="noStrike">
              <a:latin typeface="Arial"/>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3" name="PlaceHolder 1"/>
          <p:cNvSpPr>
            <a:spLocks noGrp="1"/>
          </p:cNvSpPr>
          <p:nvPr>
            <p:ph type="sldImg"/>
          </p:nvPr>
        </p:nvSpPr>
        <p:spPr>
          <a:xfrm>
            <a:off x="216360" y="812520"/>
            <a:ext cx="7119720" cy="4001760"/>
          </a:xfrm>
          <a:prstGeom prst="rect">
            <a:avLst/>
          </a:prstGeom>
        </p:spPr>
      </p:sp>
      <p:sp>
        <p:nvSpPr>
          <p:cNvPr id="784" name="CustomShape 2"/>
          <p:cNvSpPr/>
          <p:nvPr/>
        </p:nvSpPr>
        <p:spPr>
          <a:xfrm>
            <a:off x="216000" y="5112000"/>
            <a:ext cx="7194240" cy="546624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Das Detektornetz erzeugt eine Skalen-Raum-Score-Karte zusammen mit dichten Orientierungsschätzungen Schätzungen, die zur Auswahl der Schlüsselpunkte verwendet werden. Bildausschnitte um die ausgewählten Keypoints werden mit einem differenzierbaren Sampler (STN) beschnitten und dem Deskriptornetz zugeführt, das für jedes Feld einen Deskriptor erzeugt.</a:t>
            </a:r>
            <a:endParaRPr b="0" lang="de-DE" sz="1100" spc="-1" strike="noStrike">
              <a:latin typeface="Arial"/>
            </a:endParaRPr>
          </a:p>
          <a:p>
            <a:pPr>
              <a:lnSpc>
                <a:spcPct val="100000"/>
              </a:lnSpc>
            </a:pPr>
            <a:endParaRPr b="0" lang="de-DE" sz="1100" spc="-1" strike="noStrike">
              <a:latin typeface="Arial"/>
            </a:endParaRPr>
          </a:p>
          <a:p>
            <a:pPr>
              <a:lnSpc>
                <a:spcPct val="100000"/>
              </a:lnSpc>
            </a:pPr>
            <a:r>
              <a:rPr b="0" lang="de-DE" sz="1200" spc="-1" strike="noStrike">
                <a:solidFill>
                  <a:srgbClr val="000000"/>
                </a:solidFill>
                <a:latin typeface="Arial"/>
                <a:ea typeface="DejaVu Sans"/>
              </a:rPr>
              <a:t>nutzen Hinweise zur Tiefe und zur relativen Kameraposition, um ein virtuelles Ziel zu erstellen, das das Netzwerk auf einem Bild erreichen sollte, wenn die Ausgaben des des Netzes für das andere Bild. Dieser Prozess ist zwar von Natur aus nicht differenzierbar, zeigen wir, dass wir das Netz in einem Zwei-Zweig-Setup optimieren können, indem wir es auf einen Zweig beschränken einen Zweig beschränkt, während die Differenzierbarkeit im anderen Zweig erhalten bleibt. Wir trainieren unsere Methode auf Wir trainieren unsere Methode sowohl für Innen- als auch für Außendatensätze, wobei wir für erstere Tiefendaten von 3D-Sensoren verwenden, und Tiefenschätzungen aus einer handelsüblichen Structure-from-Motion-Lösung für letztere. Unsere Modelle übertreffen den Stand der Technik beim spärlichen Feature-Matching auf beiden Datensätzen und laufen mit 60+ fps für QVGA-Bilder.</a:t>
            </a:r>
            <a:endParaRPr b="0" lang="de-DE" sz="1200" spc="-1" strike="noStrike">
              <a:latin typeface="Arial"/>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5" name="PlaceHolder 1"/>
          <p:cNvSpPr>
            <a:spLocks noGrp="1"/>
          </p:cNvSpPr>
          <p:nvPr>
            <p:ph type="sldImg"/>
          </p:nvPr>
        </p:nvSpPr>
        <p:spPr>
          <a:xfrm>
            <a:off x="216360" y="812520"/>
            <a:ext cx="7122960" cy="4005000"/>
          </a:xfrm>
          <a:prstGeom prst="rect">
            <a:avLst/>
          </a:prstGeom>
        </p:spPr>
      </p:sp>
      <p:sp>
        <p:nvSpPr>
          <p:cNvPr id="786" name="PlaceHolder 2"/>
          <p:cNvSpPr>
            <a:spLocks noGrp="1"/>
          </p:cNvSpPr>
          <p:nvPr>
            <p:ph type="body"/>
          </p:nvPr>
        </p:nvSpPr>
        <p:spPr>
          <a:xfrm>
            <a:off x="756000" y="5078520"/>
            <a:ext cx="6043680" cy="4807080"/>
          </a:xfrm>
          <a:prstGeom prst="rect">
            <a:avLst/>
          </a:prstGeom>
        </p:spPr>
        <p:txBody>
          <a:bodyPr lIns="0" rIns="0" tIns="0" bIns="0">
            <a:noAutofit/>
          </a:bodyPr>
          <a:p>
            <a:pPr marL="216000" indent="-212040">
              <a:lnSpc>
                <a:spcPct val="100000"/>
              </a:lnSpc>
              <a:buClr>
                <a:srgbClr val="000000"/>
              </a:buClr>
              <a:buSzPct val="45000"/>
              <a:buFont typeface="Wingdings" charset="2"/>
              <a:buChar char=""/>
            </a:pPr>
            <a:r>
              <a:rPr b="0" lang="de-DE" sz="2000" spc="-1" strike="noStrike">
                <a:latin typeface="Arial"/>
              </a:rPr>
              <a:t>LINEMOD ist ein RGB+D-Datensatz</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De-facto-Standard-Benchmark für 6D-Positionsschätzungen</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enthält schlecht texturierte Objekte in unübersichtlichen Szene</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enthält 15 Objektsequenzen</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Bilder in jeder Objektsequenz enthalten mehrere Objekte, wobei jedoch nur ein Objekt mit der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wahren Klassenbezeichnung,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Begrenzungsrahmen und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6D-Pose versehen ist</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kameraeigene Matrix wird ebenfalls mit dem Datensatz geliefert.</a:t>
            </a:r>
            <a:endParaRPr b="0" lang="de-DE" sz="2000" spc="-1" strike="noStrike">
              <a:latin typeface="Arial"/>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7" name="PlaceHolder 1"/>
          <p:cNvSpPr>
            <a:spLocks noGrp="1"/>
          </p:cNvSpPr>
          <p:nvPr>
            <p:ph type="sldImg"/>
          </p:nvPr>
        </p:nvSpPr>
        <p:spPr>
          <a:xfrm>
            <a:off x="216360" y="812520"/>
            <a:ext cx="7122960" cy="4005000"/>
          </a:xfrm>
          <a:prstGeom prst="rect">
            <a:avLst/>
          </a:prstGeom>
        </p:spPr>
      </p:sp>
      <p:sp>
        <p:nvSpPr>
          <p:cNvPr id="788" name="PlaceHolder 2"/>
          <p:cNvSpPr>
            <a:spLocks noGrp="1"/>
          </p:cNvSpPr>
          <p:nvPr>
            <p:ph type="body"/>
          </p:nvPr>
        </p:nvSpPr>
        <p:spPr>
          <a:xfrm>
            <a:off x="756000" y="5078520"/>
            <a:ext cx="6043680" cy="4807080"/>
          </a:xfrm>
          <a:prstGeom prst="rect">
            <a:avLst/>
          </a:prstGeom>
        </p:spPr>
        <p:txBody>
          <a:bodyPr lIns="0" rIns="0" tIns="0" bIns="0">
            <a:noAutofit/>
          </a:bodyPr>
          <a:p>
            <a:pPr marL="216000" indent="-212040">
              <a:lnSpc>
                <a:spcPct val="100000"/>
              </a:lnSpc>
              <a:buClr>
                <a:srgbClr val="000000"/>
              </a:buClr>
              <a:buSzPct val="45000"/>
              <a:buFont typeface="Wingdings" charset="2"/>
              <a:buChar char=""/>
            </a:pPr>
            <a:r>
              <a:rPr b="0" lang="de-DE" sz="2000" spc="-1" strike="noStrike">
                <a:latin typeface="Arial"/>
              </a:rPr>
              <a:t>LINEM</a:t>
            </a:r>
            <a:r>
              <a:rPr b="0" lang="de-DE" sz="2000" spc="-1" strike="noStrike">
                <a:latin typeface="Arial"/>
              </a:rPr>
              <a:t>OD ist </a:t>
            </a:r>
            <a:r>
              <a:rPr b="0" lang="de-DE" sz="2000" spc="-1" strike="noStrike">
                <a:latin typeface="Arial"/>
              </a:rPr>
              <a:t>ein </a:t>
            </a:r>
            <a:r>
              <a:rPr b="0" lang="de-DE" sz="2000" spc="-1" strike="noStrike">
                <a:latin typeface="Arial"/>
              </a:rPr>
              <a:t>RGB+</a:t>
            </a:r>
            <a:r>
              <a:rPr b="0" lang="de-DE" sz="2000" spc="-1" strike="noStrike">
                <a:latin typeface="Arial"/>
              </a:rPr>
              <a:t>D-</a:t>
            </a:r>
            <a:r>
              <a:rPr b="0" lang="de-DE" sz="2000" spc="-1" strike="noStrike">
                <a:latin typeface="Arial"/>
              </a:rPr>
              <a:t>Datens</a:t>
            </a:r>
            <a:r>
              <a:rPr b="0" lang="de-DE" sz="2000" spc="-1" strike="noStrike">
                <a:latin typeface="Arial"/>
              </a:rPr>
              <a:t>atz</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De-</a:t>
            </a:r>
            <a:r>
              <a:rPr b="0" lang="de-DE" sz="2000" spc="-1" strike="noStrike">
                <a:latin typeface="Arial"/>
              </a:rPr>
              <a:t>facto-</a:t>
            </a:r>
            <a:r>
              <a:rPr b="0" lang="de-DE" sz="2000" spc="-1" strike="noStrike">
                <a:latin typeface="Arial"/>
              </a:rPr>
              <a:t>Standa</a:t>
            </a:r>
            <a:r>
              <a:rPr b="0" lang="de-DE" sz="2000" spc="-1" strike="noStrike">
                <a:latin typeface="Arial"/>
              </a:rPr>
              <a:t>rd-</a:t>
            </a:r>
            <a:r>
              <a:rPr b="0" lang="de-DE" sz="2000" spc="-1" strike="noStrike">
                <a:latin typeface="Arial"/>
              </a:rPr>
              <a:t>Bench</a:t>
            </a:r>
            <a:r>
              <a:rPr b="0" lang="de-DE" sz="2000" spc="-1" strike="noStrike">
                <a:latin typeface="Arial"/>
              </a:rPr>
              <a:t>mark </a:t>
            </a:r>
            <a:r>
              <a:rPr b="0" lang="de-DE" sz="2000" spc="-1" strike="noStrike">
                <a:latin typeface="Arial"/>
              </a:rPr>
              <a:t>für 6D-</a:t>
            </a:r>
            <a:r>
              <a:rPr b="0" lang="de-DE" sz="2000" spc="-1" strike="noStrike">
                <a:latin typeface="Arial"/>
              </a:rPr>
              <a:t>Positio</a:t>
            </a:r>
            <a:r>
              <a:rPr b="0" lang="de-DE" sz="2000" spc="-1" strike="noStrike">
                <a:latin typeface="Arial"/>
              </a:rPr>
              <a:t>nssch</a:t>
            </a:r>
            <a:r>
              <a:rPr b="0" lang="de-DE" sz="2000" spc="-1" strike="noStrike">
                <a:latin typeface="Arial"/>
              </a:rPr>
              <a:t>ätzung</a:t>
            </a:r>
            <a:r>
              <a:rPr b="0" lang="de-DE" sz="2000" spc="-1" strike="noStrike">
                <a:latin typeface="Arial"/>
              </a:rPr>
              <a:t>en</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enthält </a:t>
            </a:r>
            <a:r>
              <a:rPr b="0" lang="de-DE" sz="2000" spc="-1" strike="noStrike">
                <a:latin typeface="Arial"/>
              </a:rPr>
              <a:t>schlec</a:t>
            </a:r>
            <a:r>
              <a:rPr b="0" lang="de-DE" sz="2000" spc="-1" strike="noStrike">
                <a:latin typeface="Arial"/>
              </a:rPr>
              <a:t>ht </a:t>
            </a:r>
            <a:r>
              <a:rPr b="0" lang="de-DE" sz="2000" spc="-1" strike="noStrike">
                <a:latin typeface="Arial"/>
              </a:rPr>
              <a:t>texturi</a:t>
            </a:r>
            <a:r>
              <a:rPr b="0" lang="de-DE" sz="2000" spc="-1" strike="noStrike">
                <a:latin typeface="Arial"/>
              </a:rPr>
              <a:t>erte </a:t>
            </a:r>
            <a:r>
              <a:rPr b="0" lang="de-DE" sz="2000" spc="-1" strike="noStrike">
                <a:latin typeface="Arial"/>
              </a:rPr>
              <a:t>Objekt</a:t>
            </a:r>
            <a:r>
              <a:rPr b="0" lang="de-DE" sz="2000" spc="-1" strike="noStrike">
                <a:latin typeface="Arial"/>
              </a:rPr>
              <a:t>e in </a:t>
            </a:r>
            <a:r>
              <a:rPr b="0" lang="de-DE" sz="2000" spc="-1" strike="noStrike">
                <a:latin typeface="Arial"/>
              </a:rPr>
              <a:t>unüber</a:t>
            </a:r>
            <a:r>
              <a:rPr b="0" lang="de-DE" sz="2000" spc="-1" strike="noStrike">
                <a:latin typeface="Arial"/>
              </a:rPr>
              <a:t>sichtlic</a:t>
            </a:r>
            <a:r>
              <a:rPr b="0" lang="de-DE" sz="2000" spc="-1" strike="noStrike">
                <a:latin typeface="Arial"/>
              </a:rPr>
              <a:t>hen </a:t>
            </a:r>
            <a:r>
              <a:rPr b="0" lang="de-DE" sz="2000" spc="-1" strike="noStrike">
                <a:latin typeface="Arial"/>
              </a:rPr>
              <a:t>Szene</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enthält </a:t>
            </a:r>
            <a:r>
              <a:rPr b="0" lang="de-DE" sz="2000" spc="-1" strike="noStrike">
                <a:latin typeface="Arial"/>
              </a:rPr>
              <a:t>15 </a:t>
            </a:r>
            <a:r>
              <a:rPr b="0" lang="de-DE" sz="2000" spc="-1" strike="noStrike">
                <a:latin typeface="Arial"/>
              </a:rPr>
              <a:t>Objekt</a:t>
            </a:r>
            <a:r>
              <a:rPr b="0" lang="de-DE" sz="2000" spc="-1" strike="noStrike">
                <a:latin typeface="Arial"/>
              </a:rPr>
              <a:t>seque</a:t>
            </a:r>
            <a:r>
              <a:rPr b="0" lang="de-DE" sz="2000" spc="-1" strike="noStrike">
                <a:latin typeface="Arial"/>
              </a:rPr>
              <a:t>nzen</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Bilder </a:t>
            </a:r>
            <a:r>
              <a:rPr b="0" lang="de-DE" sz="2000" spc="-1" strike="noStrike">
                <a:latin typeface="Arial"/>
              </a:rPr>
              <a:t>in </a:t>
            </a:r>
            <a:r>
              <a:rPr b="0" lang="de-DE" sz="2000" spc="-1" strike="noStrike">
                <a:latin typeface="Arial"/>
              </a:rPr>
              <a:t>jeder </a:t>
            </a:r>
            <a:r>
              <a:rPr b="0" lang="de-DE" sz="2000" spc="-1" strike="noStrike">
                <a:latin typeface="Arial"/>
              </a:rPr>
              <a:t>Objekt</a:t>
            </a:r>
            <a:r>
              <a:rPr b="0" lang="de-DE" sz="2000" spc="-1" strike="noStrike">
                <a:latin typeface="Arial"/>
              </a:rPr>
              <a:t>seque</a:t>
            </a:r>
            <a:r>
              <a:rPr b="0" lang="de-DE" sz="2000" spc="-1" strike="noStrike">
                <a:latin typeface="Arial"/>
              </a:rPr>
              <a:t>nz </a:t>
            </a:r>
            <a:r>
              <a:rPr b="0" lang="de-DE" sz="2000" spc="-1" strike="noStrike">
                <a:latin typeface="Arial"/>
              </a:rPr>
              <a:t>enthalt</a:t>
            </a:r>
            <a:r>
              <a:rPr b="0" lang="de-DE" sz="2000" spc="-1" strike="noStrike">
                <a:latin typeface="Arial"/>
              </a:rPr>
              <a:t>en </a:t>
            </a:r>
            <a:r>
              <a:rPr b="0" lang="de-DE" sz="2000" spc="-1" strike="noStrike">
                <a:latin typeface="Arial"/>
              </a:rPr>
              <a:t>mehrer</a:t>
            </a:r>
            <a:r>
              <a:rPr b="0" lang="de-DE" sz="2000" spc="-1" strike="noStrike">
                <a:latin typeface="Arial"/>
              </a:rPr>
              <a:t>e </a:t>
            </a:r>
            <a:r>
              <a:rPr b="0" lang="de-DE" sz="2000" spc="-1" strike="noStrike">
                <a:latin typeface="Arial"/>
              </a:rPr>
              <a:t>Objekt</a:t>
            </a:r>
            <a:r>
              <a:rPr b="0" lang="de-DE" sz="2000" spc="-1" strike="noStrike">
                <a:latin typeface="Arial"/>
              </a:rPr>
              <a:t>e, </a:t>
            </a:r>
            <a:r>
              <a:rPr b="0" lang="de-DE" sz="2000" spc="-1" strike="noStrike">
                <a:latin typeface="Arial"/>
              </a:rPr>
              <a:t>wobei </a:t>
            </a:r>
            <a:r>
              <a:rPr b="0" lang="de-DE" sz="2000" spc="-1" strike="noStrike">
                <a:latin typeface="Arial"/>
              </a:rPr>
              <a:t>jedoch </a:t>
            </a:r>
            <a:r>
              <a:rPr b="0" lang="de-DE" sz="2000" spc="-1" strike="noStrike">
                <a:latin typeface="Arial"/>
              </a:rPr>
              <a:t>nur ein </a:t>
            </a:r>
            <a:r>
              <a:rPr b="0" lang="de-DE" sz="2000" spc="-1" strike="noStrike">
                <a:latin typeface="Arial"/>
              </a:rPr>
              <a:t>Objekt </a:t>
            </a:r>
            <a:r>
              <a:rPr b="0" lang="de-DE" sz="2000" spc="-1" strike="noStrike">
                <a:latin typeface="Arial"/>
              </a:rPr>
              <a:t>mit der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wahre</a:t>
            </a:r>
            <a:r>
              <a:rPr b="0" lang="de-DE" sz="2000" spc="-1" strike="noStrike">
                <a:latin typeface="Arial"/>
              </a:rPr>
              <a:t>n </a:t>
            </a:r>
            <a:r>
              <a:rPr b="0" lang="de-DE" sz="2000" spc="-1" strike="noStrike">
                <a:latin typeface="Arial"/>
              </a:rPr>
              <a:t>Klasse</a:t>
            </a:r>
            <a:r>
              <a:rPr b="0" lang="de-DE" sz="2000" spc="-1" strike="noStrike">
                <a:latin typeface="Arial"/>
              </a:rPr>
              <a:t>nbezei</a:t>
            </a:r>
            <a:r>
              <a:rPr b="0" lang="de-DE" sz="2000" spc="-1" strike="noStrike">
                <a:latin typeface="Arial"/>
              </a:rPr>
              <a:t>chnun</a:t>
            </a:r>
            <a:r>
              <a:rPr b="0" lang="de-DE" sz="2000" spc="-1" strike="noStrike">
                <a:latin typeface="Arial"/>
              </a:rPr>
              <a:t>g,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Begre</a:t>
            </a:r>
            <a:r>
              <a:rPr b="0" lang="de-DE" sz="2000" spc="-1" strike="noStrike">
                <a:latin typeface="Arial"/>
              </a:rPr>
              <a:t>nzung</a:t>
            </a:r>
            <a:r>
              <a:rPr b="0" lang="de-DE" sz="2000" spc="-1" strike="noStrike">
                <a:latin typeface="Arial"/>
              </a:rPr>
              <a:t>srahm</a:t>
            </a:r>
            <a:r>
              <a:rPr b="0" lang="de-DE" sz="2000" spc="-1" strike="noStrike">
                <a:latin typeface="Arial"/>
              </a:rPr>
              <a:t>en und </a:t>
            </a:r>
            <a:r>
              <a:rPr b="0" lang="de-DE" sz="2000" spc="-1" strike="noStrike">
                <a:latin typeface="Arial"/>
              </a:rPr>
              <a:t> </a:t>
            </a:r>
            <a:endParaRPr b="0" lang="de-DE" sz="2000" spc="-1" strike="noStrike">
              <a:latin typeface="Arial"/>
            </a:endParaRPr>
          </a:p>
          <a:p>
            <a:pPr lvl="1" marL="216000" indent="-212040">
              <a:lnSpc>
                <a:spcPct val="100000"/>
              </a:lnSpc>
              <a:buClr>
                <a:srgbClr val="000000"/>
              </a:buClr>
              <a:buSzPct val="45000"/>
              <a:buFont typeface="Wingdings" charset="2"/>
              <a:buChar char=""/>
            </a:pPr>
            <a:r>
              <a:rPr b="0" lang="de-DE" sz="2000" spc="-1" strike="noStrike">
                <a:latin typeface="Arial"/>
              </a:rPr>
              <a:t>6D-</a:t>
            </a:r>
            <a:r>
              <a:rPr b="0" lang="de-DE" sz="2000" spc="-1" strike="noStrike">
                <a:latin typeface="Arial"/>
              </a:rPr>
              <a:t>Pose </a:t>
            </a:r>
            <a:r>
              <a:rPr b="0" lang="de-DE" sz="2000" spc="-1" strike="noStrike">
                <a:latin typeface="Arial"/>
              </a:rPr>
              <a:t>verseh</a:t>
            </a:r>
            <a:r>
              <a:rPr b="0" lang="de-DE" sz="2000" spc="-1" strike="noStrike">
                <a:latin typeface="Arial"/>
              </a:rPr>
              <a:t>en ist</a:t>
            </a:r>
            <a:endParaRPr b="0" lang="de-DE" sz="2000" spc="-1" strike="noStrike">
              <a:latin typeface="Arial"/>
            </a:endParaRPr>
          </a:p>
          <a:p>
            <a:pPr marL="216000" indent="-212040">
              <a:lnSpc>
                <a:spcPct val="100000"/>
              </a:lnSpc>
              <a:buClr>
                <a:srgbClr val="000000"/>
              </a:buClr>
              <a:buSzPct val="45000"/>
              <a:buFont typeface="Wingdings" charset="2"/>
              <a:buChar char=""/>
            </a:pPr>
            <a:r>
              <a:rPr b="0" lang="de-DE" sz="2000" spc="-1" strike="noStrike">
                <a:latin typeface="Arial"/>
              </a:rPr>
              <a:t>kamer</a:t>
            </a:r>
            <a:r>
              <a:rPr b="0" lang="de-DE" sz="2000" spc="-1" strike="noStrike">
                <a:latin typeface="Arial"/>
              </a:rPr>
              <a:t>aeigen</a:t>
            </a:r>
            <a:r>
              <a:rPr b="0" lang="de-DE" sz="2000" spc="-1" strike="noStrike">
                <a:latin typeface="Arial"/>
              </a:rPr>
              <a:t>e </a:t>
            </a:r>
            <a:r>
              <a:rPr b="0" lang="de-DE" sz="2000" spc="-1" strike="noStrike">
                <a:latin typeface="Arial"/>
              </a:rPr>
              <a:t>Matrix </a:t>
            </a:r>
            <a:r>
              <a:rPr b="0" lang="de-DE" sz="2000" spc="-1" strike="noStrike">
                <a:latin typeface="Arial"/>
              </a:rPr>
              <a:t>wird </a:t>
            </a:r>
            <a:r>
              <a:rPr b="0" lang="de-DE" sz="2000" spc="-1" strike="noStrike">
                <a:latin typeface="Arial"/>
              </a:rPr>
              <a:t>ebenfa</a:t>
            </a:r>
            <a:r>
              <a:rPr b="0" lang="de-DE" sz="2000" spc="-1" strike="noStrike">
                <a:latin typeface="Arial"/>
              </a:rPr>
              <a:t>lls mit </a:t>
            </a:r>
            <a:r>
              <a:rPr b="0" lang="de-DE" sz="2000" spc="-1" strike="noStrike">
                <a:latin typeface="Arial"/>
              </a:rPr>
              <a:t>dem </a:t>
            </a:r>
            <a:r>
              <a:rPr b="0" lang="de-DE" sz="2000" spc="-1" strike="noStrike">
                <a:latin typeface="Arial"/>
              </a:rPr>
              <a:t>Datens</a:t>
            </a:r>
            <a:r>
              <a:rPr b="0" lang="de-DE" sz="2000" spc="-1" strike="noStrike">
                <a:latin typeface="Arial"/>
              </a:rPr>
              <a:t>atz </a:t>
            </a:r>
            <a:r>
              <a:rPr b="0" lang="de-DE" sz="2000" spc="-1" strike="noStrike">
                <a:latin typeface="Arial"/>
              </a:rPr>
              <a:t>geliefe</a:t>
            </a:r>
            <a:r>
              <a:rPr b="0" lang="de-DE" sz="2000" spc="-1" strike="noStrike">
                <a:latin typeface="Arial"/>
              </a:rPr>
              <a:t>rt.</a:t>
            </a:r>
            <a:endParaRPr b="0" lang="de-DE" sz="2000" spc="-1" strike="noStrike">
              <a:latin typeface="Arial"/>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9" name="PlaceHolder 1"/>
          <p:cNvSpPr>
            <a:spLocks noGrp="1"/>
          </p:cNvSpPr>
          <p:nvPr>
            <p:ph type="sldImg"/>
          </p:nvPr>
        </p:nvSpPr>
        <p:spPr>
          <a:xfrm>
            <a:off x="216360" y="812520"/>
            <a:ext cx="7121520" cy="4003560"/>
          </a:xfrm>
          <a:prstGeom prst="rect">
            <a:avLst/>
          </a:prstGeom>
        </p:spPr>
      </p:sp>
      <p:sp>
        <p:nvSpPr>
          <p:cNvPr id="790" name="PlaceHolder 2"/>
          <p:cNvSpPr>
            <a:spLocks noGrp="1"/>
          </p:cNvSpPr>
          <p:nvPr>
            <p:ph type="body"/>
          </p:nvPr>
        </p:nvSpPr>
        <p:spPr>
          <a:xfrm>
            <a:off x="360000" y="5078520"/>
            <a:ext cx="6834600" cy="4805640"/>
          </a:xfrm>
          <a:prstGeom prst="rect">
            <a:avLst/>
          </a:prstGeom>
        </p:spPr>
        <p:txBody>
          <a:bodyPr lIns="0" rIns="0" tIns="0" bIns="0">
            <a:noAutofit/>
          </a:bodyPr>
          <a:p>
            <a:pPr marL="216000" indent="-210960">
              <a:lnSpc>
                <a:spcPct val="100000"/>
              </a:lnSpc>
              <a:tabLst>
                <a:tab algn="l" pos="0"/>
              </a:tabLst>
            </a:pPr>
            <a:r>
              <a:rPr b="0" lang="de-DE" sz="2000" spc="-1" strike="noStrike">
                <a:latin typeface="Arial"/>
              </a:rPr>
              <a:t>Datenflu</a:t>
            </a:r>
            <a:r>
              <a:rPr b="0" lang="de-DE" sz="2000" spc="-1" strike="noStrike">
                <a:latin typeface="Arial"/>
              </a:rPr>
              <a:t>ss in </a:t>
            </a:r>
            <a:r>
              <a:rPr b="0" lang="de-DE" sz="2000" spc="-1" strike="noStrike">
                <a:latin typeface="Arial"/>
              </a:rPr>
              <a:t>MaskF</a:t>
            </a:r>
            <a:r>
              <a:rPr b="0" lang="de-DE" sz="2000" spc="-1" strike="noStrike">
                <a:latin typeface="Arial"/>
              </a:rPr>
              <a:t>usion: </a:t>
            </a:r>
            <a:r>
              <a:rPr b="0" lang="de-DE" sz="2000" spc="-1" strike="noStrike">
                <a:latin typeface="Arial"/>
              </a:rPr>
              <a:t>Kamer</a:t>
            </a:r>
            <a:r>
              <a:rPr b="0" lang="de-DE" sz="2000" spc="-1" strike="noStrike">
                <a:latin typeface="Arial"/>
              </a:rPr>
              <a:t>abilder </a:t>
            </a:r>
            <a:r>
              <a:rPr b="0" lang="de-DE" sz="2000" spc="-1" strike="noStrike">
                <a:latin typeface="Arial"/>
              </a:rPr>
              <a:t>werde</a:t>
            </a:r>
            <a:r>
              <a:rPr b="0" lang="de-DE" sz="2000" spc="-1" strike="noStrike">
                <a:latin typeface="Arial"/>
              </a:rPr>
              <a:t>n einer </a:t>
            </a:r>
            <a:r>
              <a:rPr b="0" lang="de-DE" sz="2000" spc="-1" strike="noStrike">
                <a:latin typeface="Arial"/>
              </a:rPr>
              <a:t>Wartes</a:t>
            </a:r>
            <a:r>
              <a:rPr b="0" lang="de-DE" sz="2000" spc="-1" strike="noStrike">
                <a:latin typeface="Arial"/>
              </a:rPr>
              <a:t>chlang</a:t>
            </a:r>
            <a:r>
              <a:rPr b="0" lang="de-DE" sz="2000" spc="-1" strike="noStrike">
                <a:latin typeface="Arial"/>
              </a:rPr>
              <a:t>e </a:t>
            </a:r>
            <a:r>
              <a:rPr b="0" lang="de-DE" sz="2000" spc="-1" strike="noStrike">
                <a:latin typeface="Arial"/>
              </a:rPr>
              <a:t>fester </a:t>
            </a:r>
            <a:r>
              <a:rPr b="0" lang="de-DE" sz="2000" spc="-1" strike="noStrike">
                <a:latin typeface="Arial"/>
              </a:rPr>
              <a:t>Länge </a:t>
            </a:r>
            <a:r>
              <a:rPr b="0" lang="de-DE" sz="2000" spc="-1" strike="noStrike">
                <a:latin typeface="Arial"/>
              </a:rPr>
              <a:t>hinzug</a:t>
            </a:r>
            <a:r>
              <a:rPr b="0" lang="de-DE" sz="2000" spc="-1" strike="noStrike">
                <a:latin typeface="Arial"/>
              </a:rPr>
              <a:t>efügt </a:t>
            </a:r>
            <a:r>
              <a:rPr b="0" lang="de-DE" sz="2000" spc="-1" strike="noStrike">
                <a:latin typeface="Arial"/>
              </a:rPr>
              <a:t>Wartes</a:t>
            </a:r>
            <a:r>
              <a:rPr b="0" lang="de-DE" sz="2000" spc="-1" strike="noStrike">
                <a:latin typeface="Arial"/>
              </a:rPr>
              <a:t>chlang</a:t>
            </a:r>
            <a:r>
              <a:rPr b="0" lang="de-DE" sz="2000" spc="-1" strike="noStrike">
                <a:latin typeface="Arial"/>
              </a:rPr>
              <a:t>e Qf </a:t>
            </a:r>
            <a:r>
              <a:rPr b="0" lang="de-DE" sz="2000" spc="-1" strike="noStrike">
                <a:latin typeface="Arial"/>
              </a:rPr>
              <a:t>hinzug</a:t>
            </a:r>
            <a:r>
              <a:rPr b="0" lang="de-DE" sz="2000" spc="-1" strike="noStrike">
                <a:latin typeface="Arial"/>
              </a:rPr>
              <a:t>efügt. </a:t>
            </a:r>
            <a:endParaRPr b="0" lang="de-DE" sz="2000" spc="-1" strike="noStrike">
              <a:latin typeface="Arial"/>
            </a:endParaRPr>
          </a:p>
          <a:p>
            <a:pPr marL="216000" indent="-210960">
              <a:lnSpc>
                <a:spcPct val="100000"/>
              </a:lnSpc>
              <a:tabLst>
                <a:tab algn="l" pos="0"/>
              </a:tabLst>
            </a:pPr>
            <a:r>
              <a:rPr b="0" lang="de-DE" sz="2000" spc="-1" strike="noStrike">
                <a:latin typeface="Arial"/>
              </a:rPr>
              <a:t>Das </a:t>
            </a:r>
            <a:r>
              <a:rPr b="0" lang="de-DE" sz="2000" spc="-1" strike="noStrike">
                <a:latin typeface="Arial"/>
              </a:rPr>
              <a:t>SLAM-</a:t>
            </a:r>
            <a:r>
              <a:rPr b="0" lang="de-DE" sz="2000" spc="-1" strike="noStrike">
                <a:latin typeface="Arial"/>
              </a:rPr>
              <a:t>Syste</a:t>
            </a:r>
            <a:r>
              <a:rPr b="0" lang="de-DE" sz="2000" spc="-1" strike="noStrike">
                <a:latin typeface="Arial"/>
              </a:rPr>
              <a:t>m </a:t>
            </a:r>
            <a:r>
              <a:rPr b="0" lang="de-DE" sz="2000" spc="-1" strike="noStrike">
                <a:latin typeface="Arial"/>
              </a:rPr>
              <a:t>(grün) </a:t>
            </a:r>
            <a:r>
              <a:rPr b="0" lang="de-DE" sz="2000" spc="-1" strike="noStrike">
                <a:latin typeface="Arial"/>
              </a:rPr>
              <a:t>arbeite</a:t>
            </a:r>
            <a:r>
              <a:rPr b="0" lang="de-DE" sz="2000" spc="-1" strike="noStrike">
                <a:latin typeface="Arial"/>
              </a:rPr>
              <a:t>t auf </a:t>
            </a:r>
            <a:r>
              <a:rPr b="0" lang="de-DE" sz="2000" spc="-1" strike="noStrike">
                <a:latin typeface="Arial"/>
              </a:rPr>
              <a:t>seine</a:t>
            </a:r>
            <a:r>
              <a:rPr b="0" lang="de-DE" sz="2000" spc="-1" strike="noStrike">
                <a:latin typeface="Arial"/>
              </a:rPr>
              <a:t>m </a:t>
            </a:r>
            <a:r>
              <a:rPr b="0" lang="de-DE" sz="2000" spc="-1" strike="noStrike">
                <a:latin typeface="Arial"/>
              </a:rPr>
              <a:t>Kopf. </a:t>
            </a:r>
            <a:endParaRPr b="0" lang="de-DE" sz="2000" spc="-1" strike="noStrike">
              <a:latin typeface="Arial"/>
            </a:endParaRPr>
          </a:p>
          <a:p>
            <a:pPr marL="216000" indent="-210960">
              <a:lnSpc>
                <a:spcPct val="100000"/>
              </a:lnSpc>
              <a:tabLst>
                <a:tab algn="l" pos="0"/>
              </a:tabLst>
            </a:pPr>
            <a:r>
              <a:rPr b="0" lang="de-DE" sz="2000" spc="-1" strike="noStrike">
                <a:latin typeface="Arial"/>
              </a:rPr>
              <a:t>Das </a:t>
            </a:r>
            <a:r>
              <a:rPr b="0" lang="de-DE" sz="2000" spc="-1" strike="noStrike">
                <a:latin typeface="Arial"/>
              </a:rPr>
              <a:t>seman</a:t>
            </a:r>
            <a:r>
              <a:rPr b="0" lang="de-DE" sz="2000" spc="-1" strike="noStrike">
                <a:latin typeface="Arial"/>
              </a:rPr>
              <a:t>tische </a:t>
            </a:r>
            <a:r>
              <a:rPr b="0" lang="de-DE" sz="2000" spc="-1" strike="noStrike">
                <a:latin typeface="Arial"/>
              </a:rPr>
              <a:t>Maskie</a:t>
            </a:r>
            <a:r>
              <a:rPr b="0" lang="de-DE" sz="2000" spc="-1" strike="noStrike">
                <a:latin typeface="Arial"/>
              </a:rPr>
              <a:t>rungs-</a:t>
            </a:r>
            <a:r>
              <a:rPr b="0" lang="de-DE" sz="2000" spc="-1" strike="noStrike">
                <a:latin typeface="Arial"/>
              </a:rPr>
              <a:t>DNN </a:t>
            </a:r>
            <a:r>
              <a:rPr b="0" lang="de-DE" sz="2000" spc="-1" strike="noStrike">
                <a:latin typeface="Arial"/>
              </a:rPr>
              <a:t>zieht </a:t>
            </a:r>
            <a:r>
              <a:rPr b="0" lang="de-DE" sz="2000" spc="-1" strike="noStrike">
                <a:latin typeface="Arial"/>
              </a:rPr>
              <a:t>Eingab</a:t>
            </a:r>
            <a:r>
              <a:rPr b="0" lang="de-DE" sz="2000" spc="-1" strike="noStrike">
                <a:latin typeface="Arial"/>
              </a:rPr>
              <a:t>ebilder </a:t>
            </a:r>
            <a:r>
              <a:rPr b="0" lang="de-DE" sz="2000" spc="-1" strike="noStrike">
                <a:latin typeface="Arial"/>
              </a:rPr>
              <a:t>aus </a:t>
            </a:r>
            <a:r>
              <a:rPr b="0" lang="de-DE" sz="2000" spc="-1" strike="noStrike">
                <a:latin typeface="Arial"/>
              </a:rPr>
              <a:t>dem </a:t>
            </a:r>
            <a:r>
              <a:rPr b="0" lang="de-DE" sz="2000" spc="-1" strike="noStrike">
                <a:latin typeface="Arial"/>
              </a:rPr>
              <a:t>Heck </a:t>
            </a:r>
            <a:r>
              <a:rPr b="0" lang="de-DE" sz="2000" spc="-1" strike="noStrike">
                <a:latin typeface="Arial"/>
              </a:rPr>
              <a:t>und </a:t>
            </a:r>
            <a:r>
              <a:rPr b="0" lang="de-DE" sz="2000" spc="-1" strike="noStrike">
                <a:latin typeface="Arial"/>
              </a:rPr>
              <a:t>aktuali</a:t>
            </a:r>
            <a:r>
              <a:rPr b="0" lang="de-DE" sz="2000" spc="-1" strike="noStrike">
                <a:latin typeface="Arial"/>
              </a:rPr>
              <a:t>siert </a:t>
            </a:r>
            <a:r>
              <a:rPr b="0" lang="de-DE" sz="2000" spc="-1" strike="noStrike">
                <a:latin typeface="Arial"/>
              </a:rPr>
              <a:t>die </a:t>
            </a:r>
            <a:r>
              <a:rPr b="0" lang="de-DE" sz="2000" spc="-1" strike="noStrike">
                <a:latin typeface="Arial"/>
              </a:rPr>
              <a:t>Bilder </a:t>
            </a:r>
            <a:r>
              <a:rPr b="0" lang="de-DE" sz="2000" spc="-1" strike="noStrike">
                <a:latin typeface="Arial"/>
              </a:rPr>
              <a:t>der </a:t>
            </a:r>
            <a:r>
              <a:rPr b="0" lang="de-DE" sz="2000" spc="-1" strike="noStrike">
                <a:latin typeface="Arial"/>
              </a:rPr>
              <a:t>Wartes</a:t>
            </a:r>
            <a:r>
              <a:rPr b="0" lang="de-DE" sz="2000" spc="-1" strike="noStrike">
                <a:latin typeface="Arial"/>
              </a:rPr>
              <a:t>chlang</a:t>
            </a:r>
            <a:r>
              <a:rPr b="0" lang="de-DE" sz="2000" spc="-1" strike="noStrike">
                <a:latin typeface="Arial"/>
              </a:rPr>
              <a:t>e, </a:t>
            </a:r>
            <a:r>
              <a:rPr b="0" lang="de-DE" sz="2000" spc="-1" strike="noStrike">
                <a:latin typeface="Arial"/>
              </a:rPr>
              <a:t>sobald </a:t>
            </a:r>
            <a:r>
              <a:rPr b="0" lang="de-DE" sz="2000" spc="-1" strike="noStrike">
                <a:latin typeface="Arial"/>
              </a:rPr>
              <a:t>die </a:t>
            </a:r>
            <a:r>
              <a:rPr b="0" lang="de-DE" sz="2000" spc="-1" strike="noStrike">
                <a:latin typeface="Arial"/>
              </a:rPr>
              <a:t>Ergeb</a:t>
            </a:r>
            <a:r>
              <a:rPr b="0" lang="de-DE" sz="2000" spc="-1" strike="noStrike">
                <a:latin typeface="Arial"/>
              </a:rPr>
              <a:t>nisse </a:t>
            </a:r>
            <a:r>
              <a:rPr b="0" lang="de-DE" sz="2000" spc="-1" strike="noStrike">
                <a:latin typeface="Arial"/>
              </a:rPr>
              <a:t>(sema</a:t>
            </a:r>
            <a:r>
              <a:rPr b="0" lang="de-DE" sz="2000" spc="-1" strike="noStrike">
                <a:latin typeface="Arial"/>
              </a:rPr>
              <a:t>ntisch</a:t>
            </a:r>
            <a:r>
              <a:rPr b="0" lang="de-DE" sz="2000" spc="-1" strike="noStrike">
                <a:latin typeface="Arial"/>
              </a:rPr>
              <a:t>e </a:t>
            </a:r>
            <a:r>
              <a:rPr b="0" lang="de-DE" sz="2000" spc="-1" strike="noStrike">
                <a:latin typeface="Arial"/>
              </a:rPr>
              <a:t>Maske</a:t>
            </a:r>
            <a:r>
              <a:rPr b="0" lang="de-DE" sz="2000" spc="-1" strike="noStrike">
                <a:latin typeface="Arial"/>
              </a:rPr>
              <a:t>n) </a:t>
            </a:r>
            <a:r>
              <a:rPr b="0" lang="de-DE" sz="2000" spc="-1" strike="noStrike">
                <a:latin typeface="Arial"/>
              </a:rPr>
              <a:t>vorlieg</a:t>
            </a:r>
            <a:r>
              <a:rPr b="0" lang="de-DE" sz="2000" spc="-1" strike="noStrike">
                <a:latin typeface="Arial"/>
              </a:rPr>
              <a:t>en.</a:t>
            </a:r>
            <a:endParaRPr b="0" lang="de-DE" sz="2000" spc="-1" strike="noStrike">
              <a:latin typeface="Arial"/>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1" name="PlaceHolder 1"/>
          <p:cNvSpPr>
            <a:spLocks noGrp="1"/>
          </p:cNvSpPr>
          <p:nvPr>
            <p:ph type="sldImg"/>
          </p:nvPr>
        </p:nvSpPr>
        <p:spPr>
          <a:xfrm>
            <a:off x="216360" y="812520"/>
            <a:ext cx="7121520" cy="4003560"/>
          </a:xfrm>
          <a:prstGeom prst="rect">
            <a:avLst/>
          </a:prstGeom>
        </p:spPr>
      </p:sp>
      <p:sp>
        <p:nvSpPr>
          <p:cNvPr id="792" name="PlaceHolder 2"/>
          <p:cNvSpPr>
            <a:spLocks noGrp="1"/>
          </p:cNvSpPr>
          <p:nvPr>
            <p:ph type="body"/>
          </p:nvPr>
        </p:nvSpPr>
        <p:spPr>
          <a:xfrm>
            <a:off x="216000" y="5078520"/>
            <a:ext cx="7122600" cy="5284080"/>
          </a:xfrm>
          <a:prstGeom prst="rect">
            <a:avLst/>
          </a:prstGeom>
        </p:spPr>
        <p:txBody>
          <a:bodyPr lIns="0" rIns="0" tIns="0" bIns="0">
            <a:noAutofit/>
          </a:bodyPr>
          <a:p>
            <a:pPr marL="216000" indent="-210960">
              <a:lnSpc>
                <a:spcPct val="100000"/>
              </a:lnSpc>
              <a:tabLst>
                <a:tab algn="l" pos="0"/>
              </a:tabLst>
            </a:pPr>
            <a:r>
              <a:rPr b="0" lang="de-DE" sz="1600" spc="-1" strike="noStrike">
                <a:latin typeface="Arial"/>
              </a:rPr>
              <a:t>Anker-basierte Keypoint-Generierung: </a:t>
            </a:r>
            <a:endParaRPr b="0" lang="de-DE" sz="1600" spc="-1" strike="noStrike">
              <a:latin typeface="Arial"/>
            </a:endParaRPr>
          </a:p>
          <a:p>
            <a:pPr marL="216000" indent="-210960">
              <a:lnSpc>
                <a:spcPct val="100000"/>
              </a:lnSpc>
              <a:tabLst>
                <a:tab algn="l" pos="0"/>
              </a:tabLst>
            </a:pPr>
            <a:endParaRPr b="0" lang="de-DE" sz="1600" spc="-1" strike="noStrike">
              <a:latin typeface="Arial"/>
            </a:endParaRPr>
          </a:p>
          <a:p>
            <a:pPr marL="216000" indent="-210960">
              <a:lnSpc>
                <a:spcPct val="100000"/>
              </a:lnSpc>
              <a:tabLst>
                <a:tab algn="l" pos="0"/>
              </a:tabLst>
            </a:pPr>
            <a:r>
              <a:rPr b="0" lang="de-DE" sz="1600" spc="-1" strike="noStrike">
                <a:latin typeface="Arial"/>
              </a:rPr>
              <a:t>(1) Beschneiden eines vergrößerten Volumens um die vorhergesagte Pose der Instanz, Normierung auf eine Einheit und</a:t>
            </a:r>
            <a:endParaRPr b="0" lang="de-DE" sz="1600" spc="-1" strike="noStrike">
              <a:latin typeface="Arial"/>
            </a:endParaRPr>
          </a:p>
          <a:p>
            <a:pPr marL="216000" indent="-210960">
              <a:lnSpc>
                <a:spcPct val="100000"/>
              </a:lnSpc>
              <a:tabLst>
                <a:tab algn="l" pos="0"/>
              </a:tabLst>
            </a:pPr>
            <a:r>
              <a:rPr b="0" lang="de-DE" sz="1600" spc="-1" strike="noStrike">
                <a:latin typeface="Arial"/>
              </a:rPr>
              <a:t>(2) ein Gitter von Ankerpunkten auf dem Volumen erzeugt. Dann wird </a:t>
            </a:r>
            <a:endParaRPr b="0" lang="de-DE" sz="1600" spc="-1" strike="noStrike">
              <a:latin typeface="Arial"/>
            </a:endParaRPr>
          </a:p>
          <a:p>
            <a:pPr marL="216000" indent="-210960">
              <a:lnSpc>
                <a:spcPct val="100000"/>
              </a:lnSpc>
              <a:tabLst>
                <a:tab algn="l" pos="0"/>
              </a:tabLst>
            </a:pPr>
            <a:r>
              <a:rPr b="0" lang="de-DE" sz="1600" spc="-1" strike="noStrike">
                <a:latin typeface="Arial"/>
              </a:rPr>
              <a:t>(3) verwenden wir ein DenseFusion-basiertes Netzwerk, um fusionierte geometrische und farbliche Merkmale für die M Punkte im Volumen zu berechnen, und </a:t>
            </a:r>
            <a:endParaRPr b="0" lang="de-DE" sz="1600" spc="-1" strike="noStrike">
              <a:latin typeface="Arial"/>
            </a:endParaRPr>
          </a:p>
          <a:p>
            <a:pPr marL="216000" indent="-210960">
              <a:lnSpc>
                <a:spcPct val="100000"/>
              </a:lnSpc>
              <a:tabLst>
                <a:tab algn="l" pos="0"/>
              </a:tabLst>
            </a:pPr>
            <a:r>
              <a:rPr b="0" lang="de-DE" sz="1600" spc="-1" strike="noStrike">
                <a:latin typeface="Arial"/>
              </a:rPr>
              <a:t>(4) Sie werden auf der Grundlage ihres Abstands zu N Ankermerkmalen zusammengefasst. Die Ankermerkmale werden </a:t>
            </a:r>
            <a:endParaRPr b="0" lang="de-DE" sz="1600" spc="-1" strike="noStrike">
              <a:latin typeface="Arial"/>
            </a:endParaRPr>
          </a:p>
          <a:p>
            <a:pPr marL="216000" indent="-210960">
              <a:lnSpc>
                <a:spcPct val="100000"/>
              </a:lnSpc>
              <a:tabLst>
                <a:tab algn="l" pos="0"/>
              </a:tabLst>
            </a:pPr>
            <a:r>
              <a:rPr b="0" lang="de-DE" sz="1600" spc="-1" strike="noStrike">
                <a:latin typeface="Arial"/>
              </a:rPr>
              <a:t>(5) von einem Aufmerksamkeitsnetz verwendet, um das dem Schwerpunkt am nächsten liegende Merkmal auszuwählen, das dann verwendet wird, um </a:t>
            </a:r>
            <a:endParaRPr b="0" lang="de-DE" sz="1600" spc="-1" strike="noStrike">
              <a:latin typeface="Arial"/>
            </a:endParaRPr>
          </a:p>
          <a:p>
            <a:pPr marL="216000" indent="-210960">
              <a:lnSpc>
                <a:spcPct val="100000"/>
              </a:lnSpc>
              <a:tabLst>
                <a:tab algn="l" pos="0"/>
              </a:tabLst>
            </a:pPr>
            <a:r>
              <a:rPr b="0" lang="de-DE" sz="1600" spc="-1" strike="noStrike">
                <a:latin typeface="Arial"/>
              </a:rPr>
              <a:t>(6) einen geordneten Satz von Keypoints zu erzeugen. </a:t>
            </a:r>
            <a:endParaRPr b="0" lang="de-DE" sz="1600" spc="-1" strike="noStrike">
              <a:latin typeface="Arial"/>
            </a:endParaRPr>
          </a:p>
          <a:p>
            <a:pPr marL="216000" indent="-210960">
              <a:lnSpc>
                <a:spcPct val="100000"/>
              </a:lnSpc>
              <a:tabLst>
                <a:tab algn="l" pos="0"/>
              </a:tabLst>
            </a:pPr>
            <a:endParaRPr b="0" lang="de-DE" sz="1600" spc="-1" strike="noStrike">
              <a:latin typeface="Arial"/>
            </a:endParaRPr>
          </a:p>
          <a:p>
            <a:pPr marL="216000" indent="-210960">
              <a:lnSpc>
                <a:spcPct val="100000"/>
              </a:lnSpc>
              <a:tabLst>
                <a:tab algn="l" pos="0"/>
              </a:tabLst>
            </a:pPr>
            <a:r>
              <a:rPr b="0" lang="de-DE" sz="1600" spc="-1" strike="noStrike">
                <a:latin typeface="Arial"/>
              </a:rPr>
              <a:t>Gesamter Arbeitsablauf (unten rechts): Die Anker-basierte Keypoint-Generierung wird auf die vorherigen und aktuellen Frames angewandt, um zwei Sätze geordneter Keypoints zu erhalten und die Posenänderung zwischen den Frames zu berechnen. in der Pose zu berechnen. Diese Pose wird auf die zuvor berechnete Instanz-Pose angewandt, um die aktuelle geschätzte 6D-Pose zu erhalten.</a:t>
            </a:r>
            <a:endParaRPr b="0" lang="de-DE" sz="1600" spc="-1" strike="noStrike">
              <a:latin typeface="Arial"/>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3" name="PlaceHolder 1"/>
          <p:cNvSpPr>
            <a:spLocks noGrp="1"/>
          </p:cNvSpPr>
          <p:nvPr>
            <p:ph type="sldImg"/>
          </p:nvPr>
        </p:nvSpPr>
        <p:spPr>
          <a:xfrm>
            <a:off x="216360" y="812520"/>
            <a:ext cx="7121520" cy="4003560"/>
          </a:xfrm>
          <a:prstGeom prst="rect">
            <a:avLst/>
          </a:prstGeom>
        </p:spPr>
      </p:sp>
      <p:sp>
        <p:nvSpPr>
          <p:cNvPr id="794" name="PlaceHolder 2"/>
          <p:cNvSpPr>
            <a:spLocks noGrp="1"/>
          </p:cNvSpPr>
          <p:nvPr>
            <p:ph type="body"/>
          </p:nvPr>
        </p:nvSpPr>
        <p:spPr>
          <a:xfrm>
            <a:off x="144000" y="5078520"/>
            <a:ext cx="7266600" cy="9344520"/>
          </a:xfrm>
          <a:prstGeom prst="rect">
            <a:avLst/>
          </a:prstGeom>
        </p:spPr>
        <p:txBody>
          <a:bodyPr lIns="0" rIns="0" tIns="0" bIns="0">
            <a:noAutofit/>
          </a:bodyPr>
          <a:p>
            <a:pPr marL="216000" indent="-210960">
              <a:lnSpc>
                <a:spcPct val="100000"/>
              </a:lnSpc>
              <a:tabLst>
                <a:tab algn="l" pos="0"/>
              </a:tabLst>
            </a:pPr>
            <a:r>
              <a:rPr b="0" lang="de-DE" sz="1500" spc="-1" strike="noStrike">
                <a:latin typeface="Arial"/>
              </a:rPr>
              <a:t>Training: Der Generator wird im Rahmen der VAE Rahmen trainiert, indem er Multi-View-Bilder von synthetischen Objekten nutzt. Wir minimieren den Rekonstruktionsverlust zwischen den erzeugten und den echten Bildern mit bekannter Ausrichtung zusammen mit der KL-Divergenz. Nach dem Training ist der Generator in der Lage, Bilder zu erzeugen, die das (latente) Aussehen und die gewünschte Pose getreu wiedergeben. </a:t>
            </a:r>
            <a:endParaRPr b="0" lang="de-DE" sz="1500" spc="-1" strike="noStrike">
              <a:latin typeface="Arial"/>
            </a:endParaRPr>
          </a:p>
          <a:p>
            <a:pPr marL="216000" indent="-210960">
              <a:lnSpc>
                <a:spcPct val="100000"/>
              </a:lnSpc>
              <a:tabLst>
                <a:tab algn="l" pos="0"/>
              </a:tabLst>
            </a:pPr>
            <a:endParaRPr b="0" lang="de-DE" sz="1500" spc="-1" strike="noStrike">
              <a:latin typeface="Arial"/>
            </a:endParaRPr>
          </a:p>
          <a:p>
            <a:pPr marL="216000" indent="-210960">
              <a:lnSpc>
                <a:spcPct val="100000"/>
              </a:lnSpc>
              <a:tabLst>
                <a:tab algn="l" pos="0"/>
              </a:tabLst>
            </a:pPr>
            <a:r>
              <a:rPr b="0" lang="de-DE" sz="1500" spc="-1" strike="noStrike">
                <a:latin typeface="Arial"/>
              </a:rPr>
              <a:t>Inferenz: Um die Objektpose aus einem segmentierten realen Bild als Eingabe zu schätzen, optimiert unsere Methode iterativ die Objektpose und -form, wobei der Wahrnehmungsverlust zwischen der Eingabe und dem generierten Bild minimiert wird, während die Gewichte der trainierten Netze fixiert.</a:t>
            </a:r>
            <a:endParaRPr b="0" lang="de-DE" sz="1500" spc="-1" strike="noStrike">
              <a:latin typeface="Arial"/>
            </a:endParaRPr>
          </a:p>
          <a:p>
            <a:pPr marL="216000" indent="-210960">
              <a:lnSpc>
                <a:spcPct val="100000"/>
              </a:lnSpc>
              <a:tabLst>
                <a:tab algn="l" pos="0"/>
              </a:tabLst>
            </a:pPr>
            <a:endParaRPr b="0" lang="de-DE" sz="1500" spc="-1" strike="noStrike">
              <a:latin typeface="Arial"/>
            </a:endParaRPr>
          </a:p>
          <a:p>
            <a:pPr marL="216000" indent="-210960">
              <a:lnSpc>
                <a:spcPct val="100000"/>
              </a:lnSpc>
              <a:tabLst>
                <a:tab algn="l" pos="0"/>
              </a:tabLst>
            </a:pPr>
            <a:r>
              <a:rPr b="0" lang="de-DE" sz="1500" spc="-1" strike="noStrike">
                <a:latin typeface="Arial"/>
              </a:rPr>
              <a:t>Pose-bewusster Bildgenerator. Zur Erzeugung eines Bildes in der gewünschten Pose (R, T ) zu erzeugen, wird zunächst die Rotation außerhalb der Ebene R x R y auf das 3D-Merkmalsvolumen angewendet, und dann wird die 2D-Projektion des Merkmalsvolumens in ein Bild dekodiert. Anschließend wird dieses Bild einer 2D-Ähnlichkeitstransformation unterzogen, die sich aus der Translation T und der Rotation R z in der Ebene abgeleitet wird, um das endgültige Ergebnis zu erhalten. Der latente Code z wird in den 3D-Merkmalsvolumengenerator Dec 3D und in den 2D Decoder Dec 2D über adaIN eingespeist, um die Variation der Formen und Erscheinungen zu kontrollieren.</a:t>
            </a:r>
            <a:endParaRPr b="0" lang="de-DE" sz="1500" spc="-1" strike="noStrike">
              <a:latin typeface="Arial"/>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5" name="PlaceHolder 1"/>
          <p:cNvSpPr>
            <a:spLocks noGrp="1"/>
          </p:cNvSpPr>
          <p:nvPr>
            <p:ph type="sldImg"/>
          </p:nvPr>
        </p:nvSpPr>
        <p:spPr>
          <a:xfrm>
            <a:off x="216360" y="812520"/>
            <a:ext cx="7121520" cy="4003560"/>
          </a:xfrm>
          <a:prstGeom prst="rect">
            <a:avLst/>
          </a:prstGeom>
        </p:spPr>
      </p:sp>
      <p:sp>
        <p:nvSpPr>
          <p:cNvPr id="796" name="PlaceHolder 2"/>
          <p:cNvSpPr>
            <a:spLocks noGrp="1"/>
          </p:cNvSpPr>
          <p:nvPr>
            <p:ph type="body"/>
          </p:nvPr>
        </p:nvSpPr>
        <p:spPr>
          <a:xfrm>
            <a:off x="216000" y="5078520"/>
            <a:ext cx="7122600" cy="4805640"/>
          </a:xfrm>
          <a:prstGeom prst="rect">
            <a:avLst/>
          </a:prstGeom>
        </p:spPr>
        <p:txBody>
          <a:bodyPr lIns="0" rIns="0" tIns="0" bIns="0">
            <a:noAutofit/>
          </a:bodyPr>
          <a:p>
            <a:pPr marL="216000" indent="-210960">
              <a:lnSpc>
                <a:spcPct val="100000"/>
              </a:lnSpc>
              <a:tabLst>
                <a:tab algn="l" pos="0"/>
              </a:tabLst>
            </a:pPr>
            <a:r>
              <a:rPr b="0" lang="de-DE" sz="2000" spc="-1" strike="noStrike">
                <a:latin typeface="Arial"/>
              </a:rPr>
              <a:t>Das Modul Merkmalsextraktion extrahiert die Merkmale pro Punkt aus einem RGBD-Bild. Sie werden in die Module MK, MC und MS eingespeist, um die Translationsabweichungen zu den Keypoints, den Mittelpunkt und die semantischen Bezeichnungen der einzelnen Punkte vorherzusagen. Anschließend wird ein Clustering-Algorithmus angewandt, um verschiedene Instanzen mit demselben semantischen Label und Punkte auf derselben Instanz für ihre Ziel-Keypoints zu unterscheiden. Schließlich wird ein Algorithmus zur Anpassung der kleinsten Quadrate auf die vorhergesagten Keypoints angewandt, um die 6DoF-Positionsparameter zu schätzen.</a:t>
            </a:r>
            <a:endParaRPr b="0" lang="de-DE" sz="2000" spc="-1" strike="noStrike">
              <a:latin typeface="Arial"/>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7" name="PlaceHolder 1"/>
          <p:cNvSpPr>
            <a:spLocks noGrp="1"/>
          </p:cNvSpPr>
          <p:nvPr>
            <p:ph type="sldImg"/>
          </p:nvPr>
        </p:nvSpPr>
        <p:spPr>
          <a:xfrm>
            <a:off x="216360" y="812520"/>
            <a:ext cx="7121520" cy="4003560"/>
          </a:xfrm>
          <a:prstGeom prst="rect">
            <a:avLst/>
          </a:prstGeom>
        </p:spPr>
      </p:sp>
      <p:sp>
        <p:nvSpPr>
          <p:cNvPr id="798" name="PlaceHolder 2"/>
          <p:cNvSpPr>
            <a:spLocks noGrp="1"/>
          </p:cNvSpPr>
          <p:nvPr>
            <p:ph type="body"/>
          </p:nvPr>
        </p:nvSpPr>
        <p:spPr>
          <a:xfrm>
            <a:off x="216000" y="5078520"/>
            <a:ext cx="7122600" cy="4805640"/>
          </a:xfrm>
          <a:prstGeom prst="rect">
            <a:avLst/>
          </a:prstGeom>
        </p:spPr>
        <p:txBody>
          <a:bodyPr lIns="0" rIns="0" tIns="0" bIns="0">
            <a:noAutofit/>
          </a:bodyPr>
          <a:p>
            <a:pPr marL="216000" indent="-210960">
              <a:lnSpc>
                <a:spcPct val="100000"/>
              </a:lnSpc>
              <a:tabLst>
                <a:tab algn="l" pos="0"/>
              </a:tabLst>
            </a:pPr>
            <a:r>
              <a:rPr b="0" lang="de-DE" sz="1600" spc="-1" strike="noStrike">
                <a:latin typeface="Arial"/>
              </a:rPr>
              <a:t>(a) 3D-Modell mit tiefer Textur wird projiziert, um Folgendes zu erhalten </a:t>
            </a:r>
            <a:endParaRPr b="0" lang="de-DE" sz="1600" spc="-1" strike="noStrike">
              <a:latin typeface="Arial"/>
            </a:endParaRPr>
          </a:p>
          <a:p>
            <a:pPr marL="216000" indent="-210960">
              <a:lnSpc>
                <a:spcPct val="100000"/>
              </a:lnSpc>
              <a:tabLst>
                <a:tab algn="l" pos="0"/>
              </a:tabLst>
            </a:pPr>
            <a:r>
              <a:rPr b="0" lang="de-DE" sz="1600" spc="-1" strike="noStrike">
                <a:latin typeface="Arial"/>
              </a:rPr>
              <a:t>(b) die gerenderte Bilddarstellung mit dem Deep Texture Renderer. </a:t>
            </a:r>
            <a:endParaRPr b="0" lang="de-DE" sz="1600" spc="-1" strike="noStrike">
              <a:latin typeface="Arial"/>
            </a:endParaRPr>
          </a:p>
          <a:p>
            <a:pPr marL="216000" indent="-210960">
              <a:lnSpc>
                <a:spcPct val="100000"/>
              </a:lnSpc>
              <a:tabLst>
                <a:tab algn="l" pos="0"/>
              </a:tabLst>
            </a:pPr>
            <a:r>
              <a:rPr b="0" lang="de-DE" sz="1600" spc="-1" strike="noStrike">
                <a:latin typeface="Arial"/>
              </a:rPr>
              <a:t>(c) Die Pose wird iterativ verfeinert, indem der Projektionsfehler der gerenderten Bilddarstellung und </a:t>
            </a:r>
            <a:endParaRPr b="0" lang="de-DE" sz="1600" spc="-1" strike="noStrike">
              <a:latin typeface="Arial"/>
            </a:endParaRPr>
          </a:p>
          <a:p>
            <a:pPr marL="216000" indent="-210960">
              <a:lnSpc>
                <a:spcPct val="100000"/>
              </a:lnSpc>
              <a:tabLst>
                <a:tab algn="l" pos="0"/>
              </a:tabLst>
            </a:pPr>
            <a:r>
              <a:rPr b="0" lang="de-DE" sz="1600" spc="-1" strike="noStrike">
                <a:latin typeface="Arial"/>
              </a:rPr>
              <a:t>(e) das CNN-Merkmal, extrahiert aus </a:t>
            </a:r>
            <a:endParaRPr b="0" lang="de-DE" sz="1600" spc="-1" strike="noStrike">
              <a:latin typeface="Arial"/>
            </a:endParaRPr>
          </a:p>
          <a:p>
            <a:pPr marL="216000" indent="-210960">
              <a:lnSpc>
                <a:spcPct val="100000"/>
              </a:lnSpc>
              <a:tabLst>
                <a:tab algn="l" pos="0"/>
              </a:tabLst>
            </a:pPr>
            <a:r>
              <a:rPr b="0" lang="de-DE" sz="1600" spc="-1" strike="noStrike">
                <a:latin typeface="Arial"/>
              </a:rPr>
              <a:t>(d) dem Eingabebild mittels Levenberg-Marquardt (LM) Optimierung.</a:t>
            </a:r>
            <a:endParaRPr b="0" lang="de-DE" sz="1600" spc="-1" strike="noStrike">
              <a:latin typeface="Arial"/>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9" name="PlaceHolder 1"/>
          <p:cNvSpPr>
            <a:spLocks noGrp="1"/>
          </p:cNvSpPr>
          <p:nvPr>
            <p:ph type="sldImg"/>
          </p:nvPr>
        </p:nvSpPr>
        <p:spPr>
          <a:xfrm>
            <a:off x="216360" y="812520"/>
            <a:ext cx="7118280" cy="4000320"/>
          </a:xfrm>
          <a:prstGeom prst="rect">
            <a:avLst/>
          </a:prstGeom>
        </p:spPr>
      </p:sp>
      <p:sp>
        <p:nvSpPr>
          <p:cNvPr id="800" name="PlaceHolder 2"/>
          <p:cNvSpPr>
            <a:spLocks noGrp="1"/>
          </p:cNvSpPr>
          <p:nvPr>
            <p:ph type="body"/>
          </p:nvPr>
        </p:nvSpPr>
        <p:spPr>
          <a:xfrm>
            <a:off x="216000" y="5078520"/>
            <a:ext cx="7196040" cy="5501520"/>
          </a:xfrm>
          <a:prstGeom prst="rect">
            <a:avLst/>
          </a:prstGeom>
        </p:spPr>
        <p:txBody>
          <a:bodyPr lIns="0" rIns="0" tIns="0" bIns="0">
            <a:noAutofit/>
          </a:bodyPr>
          <a:p>
            <a:pPr marL="216000" indent="-207720">
              <a:lnSpc>
                <a:spcPct val="100000"/>
              </a:lnSpc>
              <a:buClr>
                <a:srgbClr val="000000"/>
              </a:buClr>
              <a:buFont typeface="Wingdings" charset="2"/>
              <a:buChar char=""/>
              <a:tabLst>
                <a:tab algn="l" pos="0"/>
              </a:tabLst>
            </a:pPr>
            <a:r>
              <a:rPr b="0" lang="de-DE" sz="1300" spc="-1" strike="noStrike">
                <a:latin typeface="Arial"/>
              </a:rPr>
              <a:t>TLS = Truncated Least Squares</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QCQP = Quadratically Constrained Quadratic Program</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Input = Korrespondenzen und Rauschen</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Output= Skala, Rotation, Translation</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5000 zufällige Keypoints pro Scan im Datensatz 3DMatch</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3DSmoothNet erzeugt lokale Deskriptoren für jeden Keypoint</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Deskriptoren werden als Input an Teaser übergeben</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derzeit schnellste robuste Registrierungsalgorithmus bei hohen Ausreißerquoten</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so robust, dass es Probleme ohne Korrespondenzen lösen kann (z. B. die Hypothese von All-zu-All-Korrespondenzen), wo es ICP und Go-ICP übertrifft</a:t>
            </a:r>
            <a:endParaRPr b="0" lang="de-DE" sz="1300" spc="-1" strike="noStrike">
              <a:latin typeface="Arial"/>
            </a:endParaRPr>
          </a:p>
          <a:p>
            <a:pPr>
              <a:lnSpc>
                <a:spcPct val="100000"/>
              </a:lnSpc>
              <a:tabLst>
                <a:tab algn="l" pos="0"/>
              </a:tabLst>
            </a:pP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viele Punkt-zu-Punkt-Korrespondenzen aufgrund einer falschen Zuordnung Ausreißer </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Quellwolke in blau</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Zielwolke in magenta</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95% Ausreißern (rote Linien) und 5% Einsteigern (grüne Linien) </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berechnet selbst bei extremen Ausreißerquoten genaue Schätzungen in Millisekunden</a:t>
            </a:r>
            <a:endParaRPr b="0" lang="de-DE" sz="1300" spc="-1" strike="noStrike">
              <a:latin typeface="Arial"/>
            </a:endParaRPr>
          </a:p>
          <a:p>
            <a:pPr marL="216000" indent="-207720">
              <a:lnSpc>
                <a:spcPct val="100000"/>
              </a:lnSpc>
              <a:buClr>
                <a:srgbClr val="000000"/>
              </a:buClr>
              <a:buFont typeface="Wingdings" charset="2"/>
              <a:buChar char=""/>
              <a:tabLst>
                <a:tab algn="l" pos="0"/>
              </a:tabLst>
            </a:pPr>
            <a:r>
              <a:rPr b="0" lang="de-DE" sz="1300" spc="-1" strike="noStrike">
                <a:latin typeface="Arial"/>
              </a:rPr>
              <a:t>findet den kleinen Satz von Ausreißern (grüne Punkte)</a:t>
            </a:r>
            <a:endParaRPr b="0" lang="de-DE" sz="13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30"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32" name="PlaceHolder 2"/>
          <p:cNvSpPr>
            <a:spLocks noGrp="1"/>
          </p:cNvSpPr>
          <p:nvPr>
            <p:ph type="body"/>
          </p:nvPr>
        </p:nvSpPr>
        <p:spPr>
          <a:xfrm>
            <a:off x="457200" y="1203480"/>
            <a:ext cx="822924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34"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35"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7"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39"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40"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
        <p:nvSpPr>
          <p:cNvPr id="41"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43"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44"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45" name="PlaceHolder 4"/>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47"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48"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49" name="PlaceHolder 4"/>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51" name="PlaceHolder 2"/>
          <p:cNvSpPr>
            <a:spLocks noGrp="1"/>
          </p:cNvSpPr>
          <p:nvPr>
            <p:ph type="body"/>
          </p:nvPr>
        </p:nvSpPr>
        <p:spPr>
          <a:xfrm>
            <a:off x="457200" y="1203480"/>
            <a:ext cx="8229240" cy="1422720"/>
          </a:xfrm>
          <a:prstGeom prst="rect">
            <a:avLst/>
          </a:prstGeom>
        </p:spPr>
        <p:txBody>
          <a:bodyPr lIns="0" rIns="0" tIns="0" bIns="0">
            <a:normAutofit/>
          </a:bodyPr>
          <a:p>
            <a:endParaRPr b="0" lang="de-DE" sz="3200" spc="-1" strike="noStrike">
              <a:latin typeface="Arial"/>
            </a:endParaRPr>
          </a:p>
        </p:txBody>
      </p:sp>
      <p:sp>
        <p:nvSpPr>
          <p:cNvPr id="52" name="PlaceHolder 3"/>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54"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55"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56"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
        <p:nvSpPr>
          <p:cNvPr id="57" name="PlaceHolder 5"/>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59" name="PlaceHolder 2"/>
          <p:cNvSpPr>
            <a:spLocks noGrp="1"/>
          </p:cNvSpPr>
          <p:nvPr>
            <p:ph type="body"/>
          </p:nvPr>
        </p:nvSpPr>
        <p:spPr>
          <a:xfrm>
            <a:off x="457200" y="1203480"/>
            <a:ext cx="2649600" cy="1422720"/>
          </a:xfrm>
          <a:prstGeom prst="rect">
            <a:avLst/>
          </a:prstGeom>
        </p:spPr>
        <p:txBody>
          <a:bodyPr lIns="0" rIns="0" tIns="0" bIns="0">
            <a:normAutofit/>
          </a:bodyPr>
          <a:p>
            <a:endParaRPr b="0" lang="de-DE" sz="3200" spc="-1" strike="noStrike">
              <a:latin typeface="Arial"/>
            </a:endParaRPr>
          </a:p>
        </p:txBody>
      </p:sp>
      <p:sp>
        <p:nvSpPr>
          <p:cNvPr id="60" name="PlaceHolder 3"/>
          <p:cNvSpPr>
            <a:spLocks noGrp="1"/>
          </p:cNvSpPr>
          <p:nvPr>
            <p:ph type="body"/>
          </p:nvPr>
        </p:nvSpPr>
        <p:spPr>
          <a:xfrm>
            <a:off x="3239640" y="1203480"/>
            <a:ext cx="2649600" cy="1422720"/>
          </a:xfrm>
          <a:prstGeom prst="rect">
            <a:avLst/>
          </a:prstGeom>
        </p:spPr>
        <p:txBody>
          <a:bodyPr lIns="0" rIns="0" tIns="0" bIns="0">
            <a:normAutofit/>
          </a:bodyPr>
          <a:p>
            <a:endParaRPr b="0" lang="de-DE" sz="3200" spc="-1" strike="noStrike">
              <a:latin typeface="Arial"/>
            </a:endParaRPr>
          </a:p>
        </p:txBody>
      </p:sp>
      <p:sp>
        <p:nvSpPr>
          <p:cNvPr id="61" name="PlaceHolder 4"/>
          <p:cNvSpPr>
            <a:spLocks noGrp="1"/>
          </p:cNvSpPr>
          <p:nvPr>
            <p:ph type="body"/>
          </p:nvPr>
        </p:nvSpPr>
        <p:spPr>
          <a:xfrm>
            <a:off x="6022080" y="1203480"/>
            <a:ext cx="2649600" cy="1422720"/>
          </a:xfrm>
          <a:prstGeom prst="rect">
            <a:avLst/>
          </a:prstGeom>
        </p:spPr>
        <p:txBody>
          <a:bodyPr lIns="0" rIns="0" tIns="0" bIns="0">
            <a:normAutofit/>
          </a:bodyPr>
          <a:p>
            <a:endParaRPr b="0" lang="de-DE" sz="3200" spc="-1" strike="noStrike">
              <a:latin typeface="Arial"/>
            </a:endParaRPr>
          </a:p>
        </p:txBody>
      </p:sp>
      <p:sp>
        <p:nvSpPr>
          <p:cNvPr id="62" name="PlaceHolder 5"/>
          <p:cNvSpPr>
            <a:spLocks noGrp="1"/>
          </p:cNvSpPr>
          <p:nvPr>
            <p:ph type="body"/>
          </p:nvPr>
        </p:nvSpPr>
        <p:spPr>
          <a:xfrm>
            <a:off x="457200" y="2761920"/>
            <a:ext cx="2649600" cy="1422720"/>
          </a:xfrm>
          <a:prstGeom prst="rect">
            <a:avLst/>
          </a:prstGeom>
        </p:spPr>
        <p:txBody>
          <a:bodyPr lIns="0" rIns="0" tIns="0" bIns="0">
            <a:normAutofit/>
          </a:bodyPr>
          <a:p>
            <a:endParaRPr b="0" lang="de-DE" sz="3200" spc="-1" strike="noStrike">
              <a:latin typeface="Arial"/>
            </a:endParaRPr>
          </a:p>
        </p:txBody>
      </p:sp>
      <p:sp>
        <p:nvSpPr>
          <p:cNvPr id="63" name="PlaceHolder 6"/>
          <p:cNvSpPr>
            <a:spLocks noGrp="1"/>
          </p:cNvSpPr>
          <p:nvPr>
            <p:ph type="body"/>
          </p:nvPr>
        </p:nvSpPr>
        <p:spPr>
          <a:xfrm>
            <a:off x="3239640" y="2761920"/>
            <a:ext cx="2649600" cy="1422720"/>
          </a:xfrm>
          <a:prstGeom prst="rect">
            <a:avLst/>
          </a:prstGeom>
        </p:spPr>
        <p:txBody>
          <a:bodyPr lIns="0" rIns="0" tIns="0" bIns="0">
            <a:normAutofit/>
          </a:bodyPr>
          <a:p>
            <a:endParaRPr b="0" lang="de-DE" sz="3200" spc="-1" strike="noStrike">
              <a:latin typeface="Arial"/>
            </a:endParaRPr>
          </a:p>
        </p:txBody>
      </p:sp>
      <p:sp>
        <p:nvSpPr>
          <p:cNvPr id="64" name="PlaceHolder 7"/>
          <p:cNvSpPr>
            <a:spLocks noGrp="1"/>
          </p:cNvSpPr>
          <p:nvPr>
            <p:ph type="body"/>
          </p:nvPr>
        </p:nvSpPr>
        <p:spPr>
          <a:xfrm>
            <a:off x="6022080" y="2761920"/>
            <a:ext cx="26496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81"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83" name="PlaceHolder 2"/>
          <p:cNvSpPr>
            <a:spLocks noGrp="1"/>
          </p:cNvSpPr>
          <p:nvPr>
            <p:ph type="body"/>
          </p:nvPr>
        </p:nvSpPr>
        <p:spPr>
          <a:xfrm>
            <a:off x="457200" y="1203480"/>
            <a:ext cx="822924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85"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86"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8"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90"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91"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
        <p:nvSpPr>
          <p:cNvPr id="92"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94"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95"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96" name="PlaceHolder 4"/>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98"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99"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100" name="PlaceHolder 4"/>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02" name="PlaceHolder 2"/>
          <p:cNvSpPr>
            <a:spLocks noGrp="1"/>
          </p:cNvSpPr>
          <p:nvPr>
            <p:ph type="body"/>
          </p:nvPr>
        </p:nvSpPr>
        <p:spPr>
          <a:xfrm>
            <a:off x="457200" y="1203480"/>
            <a:ext cx="8229240" cy="1422720"/>
          </a:xfrm>
          <a:prstGeom prst="rect">
            <a:avLst/>
          </a:prstGeom>
        </p:spPr>
        <p:txBody>
          <a:bodyPr lIns="0" rIns="0" tIns="0" bIns="0">
            <a:normAutofit/>
          </a:bodyPr>
          <a:p>
            <a:endParaRPr b="0" lang="de-DE" sz="3200" spc="-1" strike="noStrike">
              <a:latin typeface="Arial"/>
            </a:endParaRPr>
          </a:p>
        </p:txBody>
      </p:sp>
      <p:sp>
        <p:nvSpPr>
          <p:cNvPr id="103" name="PlaceHolder 3"/>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05"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106"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107"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
        <p:nvSpPr>
          <p:cNvPr id="108" name="PlaceHolder 5"/>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10" name="PlaceHolder 2"/>
          <p:cNvSpPr>
            <a:spLocks noGrp="1"/>
          </p:cNvSpPr>
          <p:nvPr>
            <p:ph type="body"/>
          </p:nvPr>
        </p:nvSpPr>
        <p:spPr>
          <a:xfrm>
            <a:off x="457200" y="1203480"/>
            <a:ext cx="2649600" cy="1422720"/>
          </a:xfrm>
          <a:prstGeom prst="rect">
            <a:avLst/>
          </a:prstGeom>
        </p:spPr>
        <p:txBody>
          <a:bodyPr lIns="0" rIns="0" tIns="0" bIns="0">
            <a:normAutofit/>
          </a:bodyPr>
          <a:p>
            <a:endParaRPr b="0" lang="de-DE" sz="3200" spc="-1" strike="noStrike">
              <a:latin typeface="Arial"/>
            </a:endParaRPr>
          </a:p>
        </p:txBody>
      </p:sp>
      <p:sp>
        <p:nvSpPr>
          <p:cNvPr id="111" name="PlaceHolder 3"/>
          <p:cNvSpPr>
            <a:spLocks noGrp="1"/>
          </p:cNvSpPr>
          <p:nvPr>
            <p:ph type="body"/>
          </p:nvPr>
        </p:nvSpPr>
        <p:spPr>
          <a:xfrm>
            <a:off x="3239640" y="1203480"/>
            <a:ext cx="2649600" cy="1422720"/>
          </a:xfrm>
          <a:prstGeom prst="rect">
            <a:avLst/>
          </a:prstGeom>
        </p:spPr>
        <p:txBody>
          <a:bodyPr lIns="0" rIns="0" tIns="0" bIns="0">
            <a:normAutofit/>
          </a:bodyPr>
          <a:p>
            <a:endParaRPr b="0" lang="de-DE" sz="3200" spc="-1" strike="noStrike">
              <a:latin typeface="Arial"/>
            </a:endParaRPr>
          </a:p>
        </p:txBody>
      </p:sp>
      <p:sp>
        <p:nvSpPr>
          <p:cNvPr id="112" name="PlaceHolder 4"/>
          <p:cNvSpPr>
            <a:spLocks noGrp="1"/>
          </p:cNvSpPr>
          <p:nvPr>
            <p:ph type="body"/>
          </p:nvPr>
        </p:nvSpPr>
        <p:spPr>
          <a:xfrm>
            <a:off x="6022080" y="1203480"/>
            <a:ext cx="2649600" cy="1422720"/>
          </a:xfrm>
          <a:prstGeom prst="rect">
            <a:avLst/>
          </a:prstGeom>
        </p:spPr>
        <p:txBody>
          <a:bodyPr lIns="0" rIns="0" tIns="0" bIns="0">
            <a:normAutofit/>
          </a:bodyPr>
          <a:p>
            <a:endParaRPr b="0" lang="de-DE" sz="3200" spc="-1" strike="noStrike">
              <a:latin typeface="Arial"/>
            </a:endParaRPr>
          </a:p>
        </p:txBody>
      </p:sp>
      <p:sp>
        <p:nvSpPr>
          <p:cNvPr id="113" name="PlaceHolder 5"/>
          <p:cNvSpPr>
            <a:spLocks noGrp="1"/>
          </p:cNvSpPr>
          <p:nvPr>
            <p:ph type="body"/>
          </p:nvPr>
        </p:nvSpPr>
        <p:spPr>
          <a:xfrm>
            <a:off x="457200" y="2761920"/>
            <a:ext cx="2649600" cy="1422720"/>
          </a:xfrm>
          <a:prstGeom prst="rect">
            <a:avLst/>
          </a:prstGeom>
        </p:spPr>
        <p:txBody>
          <a:bodyPr lIns="0" rIns="0" tIns="0" bIns="0">
            <a:normAutofit/>
          </a:bodyPr>
          <a:p>
            <a:endParaRPr b="0" lang="de-DE" sz="3200" spc="-1" strike="noStrike">
              <a:latin typeface="Arial"/>
            </a:endParaRPr>
          </a:p>
        </p:txBody>
      </p:sp>
      <p:sp>
        <p:nvSpPr>
          <p:cNvPr id="114" name="PlaceHolder 6"/>
          <p:cNvSpPr>
            <a:spLocks noGrp="1"/>
          </p:cNvSpPr>
          <p:nvPr>
            <p:ph type="body"/>
          </p:nvPr>
        </p:nvSpPr>
        <p:spPr>
          <a:xfrm>
            <a:off x="3239640" y="2761920"/>
            <a:ext cx="2649600" cy="1422720"/>
          </a:xfrm>
          <a:prstGeom prst="rect">
            <a:avLst/>
          </a:prstGeom>
        </p:spPr>
        <p:txBody>
          <a:bodyPr lIns="0" rIns="0" tIns="0" bIns="0">
            <a:normAutofit/>
          </a:bodyPr>
          <a:p>
            <a:endParaRPr b="0" lang="de-DE" sz="3200" spc="-1" strike="noStrike">
              <a:latin typeface="Arial"/>
            </a:endParaRPr>
          </a:p>
        </p:txBody>
      </p:sp>
      <p:sp>
        <p:nvSpPr>
          <p:cNvPr id="115" name="PlaceHolder 7"/>
          <p:cNvSpPr>
            <a:spLocks noGrp="1"/>
          </p:cNvSpPr>
          <p:nvPr>
            <p:ph type="body"/>
          </p:nvPr>
        </p:nvSpPr>
        <p:spPr>
          <a:xfrm>
            <a:off x="6022080" y="2761920"/>
            <a:ext cx="26496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32"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34" name="PlaceHolder 2"/>
          <p:cNvSpPr>
            <a:spLocks noGrp="1"/>
          </p:cNvSpPr>
          <p:nvPr>
            <p:ph type="body"/>
          </p:nvPr>
        </p:nvSpPr>
        <p:spPr>
          <a:xfrm>
            <a:off x="457200" y="1203480"/>
            <a:ext cx="822924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36"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137"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9" name="PlaceHolder 1"/>
          <p:cNvSpPr>
            <a:spLocks noGrp="1"/>
          </p:cNvSpPr>
          <p:nvPr>
            <p:ph type="subTitle"/>
          </p:nvPr>
        </p:nvSpPr>
        <p:spPr>
          <a:xfrm>
            <a:off x="457200" y="205200"/>
            <a:ext cx="8229240" cy="398124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41"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142" name="PlaceHolder 3"/>
          <p:cNvSpPr>
            <a:spLocks noGrp="1"/>
          </p:cNvSpPr>
          <p:nvPr>
            <p:ph type="body"/>
          </p:nvPr>
        </p:nvSpPr>
        <p:spPr>
          <a:xfrm>
            <a:off x="4674240" y="1203480"/>
            <a:ext cx="4015800" cy="2982960"/>
          </a:xfrm>
          <a:prstGeom prst="rect">
            <a:avLst/>
          </a:prstGeom>
        </p:spPr>
        <p:txBody>
          <a:bodyPr lIns="0" rIns="0" tIns="0" bIns="0">
            <a:normAutofit/>
          </a:bodyPr>
          <a:p>
            <a:endParaRPr b="0" lang="de-DE" sz="3200" spc="-1" strike="noStrike">
              <a:latin typeface="Arial"/>
            </a:endParaRPr>
          </a:p>
        </p:txBody>
      </p:sp>
      <p:sp>
        <p:nvSpPr>
          <p:cNvPr id="143"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45" name="PlaceHolder 2"/>
          <p:cNvSpPr>
            <a:spLocks noGrp="1"/>
          </p:cNvSpPr>
          <p:nvPr>
            <p:ph type="body"/>
          </p:nvPr>
        </p:nvSpPr>
        <p:spPr>
          <a:xfrm>
            <a:off x="457200" y="1203480"/>
            <a:ext cx="4015800" cy="2982960"/>
          </a:xfrm>
          <a:prstGeom prst="rect">
            <a:avLst/>
          </a:prstGeom>
        </p:spPr>
        <p:txBody>
          <a:bodyPr lIns="0" rIns="0" tIns="0" bIns="0">
            <a:normAutofit/>
          </a:bodyPr>
          <a:p>
            <a:endParaRPr b="0" lang="de-DE" sz="3200" spc="-1" strike="noStrike">
              <a:latin typeface="Arial"/>
            </a:endParaRPr>
          </a:p>
        </p:txBody>
      </p:sp>
      <p:sp>
        <p:nvSpPr>
          <p:cNvPr id="146"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147" name="PlaceHolder 4"/>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49"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150"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151" name="PlaceHolder 4"/>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53" name="PlaceHolder 2"/>
          <p:cNvSpPr>
            <a:spLocks noGrp="1"/>
          </p:cNvSpPr>
          <p:nvPr>
            <p:ph type="body"/>
          </p:nvPr>
        </p:nvSpPr>
        <p:spPr>
          <a:xfrm>
            <a:off x="457200" y="1203480"/>
            <a:ext cx="8229240" cy="1422720"/>
          </a:xfrm>
          <a:prstGeom prst="rect">
            <a:avLst/>
          </a:prstGeom>
        </p:spPr>
        <p:txBody>
          <a:bodyPr lIns="0" rIns="0" tIns="0" bIns="0">
            <a:normAutofit/>
          </a:bodyPr>
          <a:p>
            <a:endParaRPr b="0" lang="de-DE" sz="3200" spc="-1" strike="noStrike">
              <a:latin typeface="Arial"/>
            </a:endParaRPr>
          </a:p>
        </p:txBody>
      </p:sp>
      <p:sp>
        <p:nvSpPr>
          <p:cNvPr id="154" name="PlaceHolder 3"/>
          <p:cNvSpPr>
            <a:spLocks noGrp="1"/>
          </p:cNvSpPr>
          <p:nvPr>
            <p:ph type="body"/>
          </p:nvPr>
        </p:nvSpPr>
        <p:spPr>
          <a:xfrm>
            <a:off x="457200" y="2761920"/>
            <a:ext cx="822924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56" name="PlaceHolder 2"/>
          <p:cNvSpPr>
            <a:spLocks noGrp="1"/>
          </p:cNvSpPr>
          <p:nvPr>
            <p:ph type="body"/>
          </p:nvPr>
        </p:nvSpPr>
        <p:spPr>
          <a:xfrm>
            <a:off x="457200" y="1203480"/>
            <a:ext cx="4015800" cy="1422720"/>
          </a:xfrm>
          <a:prstGeom prst="rect">
            <a:avLst/>
          </a:prstGeom>
        </p:spPr>
        <p:txBody>
          <a:bodyPr lIns="0" rIns="0" tIns="0" bIns="0">
            <a:normAutofit/>
          </a:bodyPr>
          <a:p>
            <a:endParaRPr b="0" lang="de-DE" sz="3200" spc="-1" strike="noStrike">
              <a:latin typeface="Arial"/>
            </a:endParaRPr>
          </a:p>
        </p:txBody>
      </p:sp>
      <p:sp>
        <p:nvSpPr>
          <p:cNvPr id="157" name="PlaceHolder 3"/>
          <p:cNvSpPr>
            <a:spLocks noGrp="1"/>
          </p:cNvSpPr>
          <p:nvPr>
            <p:ph type="body"/>
          </p:nvPr>
        </p:nvSpPr>
        <p:spPr>
          <a:xfrm>
            <a:off x="4674240" y="1203480"/>
            <a:ext cx="4015800" cy="1422720"/>
          </a:xfrm>
          <a:prstGeom prst="rect">
            <a:avLst/>
          </a:prstGeom>
        </p:spPr>
        <p:txBody>
          <a:bodyPr lIns="0" rIns="0" tIns="0" bIns="0">
            <a:normAutofit/>
          </a:bodyPr>
          <a:p>
            <a:endParaRPr b="0" lang="de-DE" sz="3200" spc="-1" strike="noStrike">
              <a:latin typeface="Arial"/>
            </a:endParaRPr>
          </a:p>
        </p:txBody>
      </p:sp>
      <p:sp>
        <p:nvSpPr>
          <p:cNvPr id="158" name="PlaceHolder 4"/>
          <p:cNvSpPr>
            <a:spLocks noGrp="1"/>
          </p:cNvSpPr>
          <p:nvPr>
            <p:ph type="body"/>
          </p:nvPr>
        </p:nvSpPr>
        <p:spPr>
          <a:xfrm>
            <a:off x="457200" y="2761920"/>
            <a:ext cx="4015800" cy="1422720"/>
          </a:xfrm>
          <a:prstGeom prst="rect">
            <a:avLst/>
          </a:prstGeom>
        </p:spPr>
        <p:txBody>
          <a:bodyPr lIns="0" rIns="0" tIns="0" bIns="0">
            <a:normAutofit/>
          </a:bodyPr>
          <a:p>
            <a:endParaRPr b="0" lang="de-DE" sz="3200" spc="-1" strike="noStrike">
              <a:latin typeface="Arial"/>
            </a:endParaRPr>
          </a:p>
        </p:txBody>
      </p:sp>
      <p:sp>
        <p:nvSpPr>
          <p:cNvPr id="159" name="PlaceHolder 5"/>
          <p:cNvSpPr>
            <a:spLocks noGrp="1"/>
          </p:cNvSpPr>
          <p:nvPr>
            <p:ph type="body"/>
          </p:nvPr>
        </p:nvSpPr>
        <p:spPr>
          <a:xfrm>
            <a:off x="4674240" y="2761920"/>
            <a:ext cx="4015800" cy="1422720"/>
          </a:xfrm>
          <a:prstGeom prst="rect">
            <a:avLst/>
          </a:prstGeom>
        </p:spPr>
        <p:txBody>
          <a:bodyPr lIns="0" rIns="0" tIns="0" bIns="0">
            <a:normAutofit/>
          </a:bodyPr>
          <a:p>
            <a:endParaRPr b="0" lang="de-DE"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457200" y="205200"/>
            <a:ext cx="8229240" cy="858600"/>
          </a:xfrm>
          <a:prstGeom prst="rect">
            <a:avLst/>
          </a:prstGeom>
        </p:spPr>
        <p:txBody>
          <a:bodyPr lIns="0" rIns="0" tIns="0" bIns="0" anchor="ctr">
            <a:noAutofit/>
          </a:bodyPr>
          <a:p>
            <a:pPr algn="ctr"/>
            <a:endParaRPr b="0" lang="de-DE" sz="4400" spc="-1" strike="noStrike">
              <a:latin typeface="Arial"/>
            </a:endParaRPr>
          </a:p>
        </p:txBody>
      </p:sp>
      <p:sp>
        <p:nvSpPr>
          <p:cNvPr id="161" name="PlaceHolder 2"/>
          <p:cNvSpPr>
            <a:spLocks noGrp="1"/>
          </p:cNvSpPr>
          <p:nvPr>
            <p:ph type="body"/>
          </p:nvPr>
        </p:nvSpPr>
        <p:spPr>
          <a:xfrm>
            <a:off x="457200" y="1203480"/>
            <a:ext cx="2649600" cy="1422720"/>
          </a:xfrm>
          <a:prstGeom prst="rect">
            <a:avLst/>
          </a:prstGeom>
        </p:spPr>
        <p:txBody>
          <a:bodyPr lIns="0" rIns="0" tIns="0" bIns="0">
            <a:normAutofit/>
          </a:bodyPr>
          <a:p>
            <a:endParaRPr b="0" lang="de-DE" sz="3200" spc="-1" strike="noStrike">
              <a:latin typeface="Arial"/>
            </a:endParaRPr>
          </a:p>
        </p:txBody>
      </p:sp>
      <p:sp>
        <p:nvSpPr>
          <p:cNvPr id="162" name="PlaceHolder 3"/>
          <p:cNvSpPr>
            <a:spLocks noGrp="1"/>
          </p:cNvSpPr>
          <p:nvPr>
            <p:ph type="body"/>
          </p:nvPr>
        </p:nvSpPr>
        <p:spPr>
          <a:xfrm>
            <a:off x="3239640" y="1203480"/>
            <a:ext cx="2649600" cy="1422720"/>
          </a:xfrm>
          <a:prstGeom prst="rect">
            <a:avLst/>
          </a:prstGeom>
        </p:spPr>
        <p:txBody>
          <a:bodyPr lIns="0" rIns="0" tIns="0" bIns="0">
            <a:normAutofit/>
          </a:bodyPr>
          <a:p>
            <a:endParaRPr b="0" lang="de-DE" sz="3200" spc="-1" strike="noStrike">
              <a:latin typeface="Arial"/>
            </a:endParaRPr>
          </a:p>
        </p:txBody>
      </p:sp>
      <p:sp>
        <p:nvSpPr>
          <p:cNvPr id="163" name="PlaceHolder 4"/>
          <p:cNvSpPr>
            <a:spLocks noGrp="1"/>
          </p:cNvSpPr>
          <p:nvPr>
            <p:ph type="body"/>
          </p:nvPr>
        </p:nvSpPr>
        <p:spPr>
          <a:xfrm>
            <a:off x="6022080" y="1203480"/>
            <a:ext cx="2649600" cy="1422720"/>
          </a:xfrm>
          <a:prstGeom prst="rect">
            <a:avLst/>
          </a:prstGeom>
        </p:spPr>
        <p:txBody>
          <a:bodyPr lIns="0" rIns="0" tIns="0" bIns="0">
            <a:normAutofit/>
          </a:bodyPr>
          <a:p>
            <a:endParaRPr b="0" lang="de-DE" sz="3200" spc="-1" strike="noStrike">
              <a:latin typeface="Arial"/>
            </a:endParaRPr>
          </a:p>
        </p:txBody>
      </p:sp>
      <p:sp>
        <p:nvSpPr>
          <p:cNvPr id="164" name="PlaceHolder 5"/>
          <p:cNvSpPr>
            <a:spLocks noGrp="1"/>
          </p:cNvSpPr>
          <p:nvPr>
            <p:ph type="body"/>
          </p:nvPr>
        </p:nvSpPr>
        <p:spPr>
          <a:xfrm>
            <a:off x="457200" y="2761920"/>
            <a:ext cx="2649600" cy="1422720"/>
          </a:xfrm>
          <a:prstGeom prst="rect">
            <a:avLst/>
          </a:prstGeom>
        </p:spPr>
        <p:txBody>
          <a:bodyPr lIns="0" rIns="0" tIns="0" bIns="0">
            <a:normAutofit/>
          </a:bodyPr>
          <a:p>
            <a:endParaRPr b="0" lang="de-DE" sz="3200" spc="-1" strike="noStrike">
              <a:latin typeface="Arial"/>
            </a:endParaRPr>
          </a:p>
        </p:txBody>
      </p:sp>
      <p:sp>
        <p:nvSpPr>
          <p:cNvPr id="165" name="PlaceHolder 6"/>
          <p:cNvSpPr>
            <a:spLocks noGrp="1"/>
          </p:cNvSpPr>
          <p:nvPr>
            <p:ph type="body"/>
          </p:nvPr>
        </p:nvSpPr>
        <p:spPr>
          <a:xfrm>
            <a:off x="3239640" y="2761920"/>
            <a:ext cx="2649600" cy="1422720"/>
          </a:xfrm>
          <a:prstGeom prst="rect">
            <a:avLst/>
          </a:prstGeom>
        </p:spPr>
        <p:txBody>
          <a:bodyPr lIns="0" rIns="0" tIns="0" bIns="0">
            <a:normAutofit/>
          </a:bodyPr>
          <a:p>
            <a:endParaRPr b="0" lang="de-DE" sz="3200" spc="-1" strike="noStrike">
              <a:latin typeface="Arial"/>
            </a:endParaRPr>
          </a:p>
        </p:txBody>
      </p:sp>
      <p:sp>
        <p:nvSpPr>
          <p:cNvPr id="166" name="PlaceHolder 7"/>
          <p:cNvSpPr>
            <a:spLocks noGrp="1"/>
          </p:cNvSpPr>
          <p:nvPr>
            <p:ph type="body"/>
          </p:nvPr>
        </p:nvSpPr>
        <p:spPr>
          <a:xfrm>
            <a:off x="6022080" y="2761920"/>
            <a:ext cx="2649600" cy="1422720"/>
          </a:xfrm>
          <a:prstGeom prst="rect">
            <a:avLst/>
          </a:prstGeom>
        </p:spPr>
        <p:txBody>
          <a:bodyPr lIns="0" rIns="0" tIns="0" bIns="0">
            <a:normAutofit/>
          </a:bodyPr>
          <a:p>
            <a:endParaRPr b="0" lang="de-DE"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0" y="1347480"/>
            <a:ext cx="458280" cy="3786120"/>
          </a:xfrm>
          <a:prstGeom prst="rect">
            <a:avLst/>
          </a:prstGeom>
          <a:solidFill>
            <a:srgbClr val="ffe4cc"/>
          </a:solidFill>
          <a:ln>
            <a:noFill/>
          </a:ln>
        </p:spPr>
        <p:style>
          <a:lnRef idx="0"/>
          <a:fillRef idx="0"/>
          <a:effectRef idx="0"/>
          <a:fontRef idx="minor"/>
        </p:style>
      </p:sp>
      <p:sp>
        <p:nvSpPr>
          <p:cNvPr id="1" name="CustomShape 2"/>
          <p:cNvSpPr/>
          <p:nvPr/>
        </p:nvSpPr>
        <p:spPr>
          <a:xfrm>
            <a:off x="0" y="0"/>
            <a:ext cx="458280" cy="1337760"/>
          </a:xfrm>
          <a:prstGeom prst="rect">
            <a:avLst/>
          </a:prstGeom>
          <a:solidFill>
            <a:srgbClr val="003359"/>
          </a:solidFill>
          <a:ln>
            <a:noFill/>
          </a:ln>
        </p:spPr>
        <p:style>
          <a:lnRef idx="0"/>
          <a:fillRef idx="0"/>
          <a:effectRef idx="0"/>
          <a:fontRef idx="minor"/>
        </p:style>
      </p:sp>
      <p:sp>
        <p:nvSpPr>
          <p:cNvPr id="2" name="CustomShape 3"/>
          <p:cNvSpPr/>
          <p:nvPr/>
        </p:nvSpPr>
        <p:spPr>
          <a:xfrm>
            <a:off x="0" y="1347480"/>
            <a:ext cx="458280" cy="278280"/>
          </a:xfrm>
          <a:prstGeom prst="rect">
            <a:avLst/>
          </a:prstGeom>
          <a:solidFill>
            <a:srgbClr val="ff7900"/>
          </a:solidFill>
          <a:ln>
            <a:noFill/>
          </a:ln>
        </p:spPr>
        <p:style>
          <a:lnRef idx="0"/>
          <a:fillRef idx="0"/>
          <a:effectRef idx="0"/>
          <a:fontRef idx="minor"/>
        </p:style>
      </p:sp>
      <p:sp>
        <p:nvSpPr>
          <p:cNvPr id="3" name="CustomShape 4"/>
          <p:cNvSpPr/>
          <p:nvPr/>
        </p:nvSpPr>
        <p:spPr>
          <a:xfrm>
            <a:off x="0" y="1750680"/>
            <a:ext cx="458280" cy="127080"/>
          </a:xfrm>
          <a:prstGeom prst="rect">
            <a:avLst/>
          </a:prstGeom>
          <a:solidFill>
            <a:srgbClr val="ff7900"/>
          </a:solidFill>
          <a:ln>
            <a:noFill/>
          </a:ln>
        </p:spPr>
        <p:style>
          <a:lnRef idx="0"/>
          <a:fillRef idx="0"/>
          <a:effectRef idx="0"/>
          <a:fontRef idx="minor"/>
        </p:style>
      </p:sp>
      <p:sp>
        <p:nvSpPr>
          <p:cNvPr id="4" name="CustomShape 5"/>
          <p:cNvSpPr/>
          <p:nvPr/>
        </p:nvSpPr>
        <p:spPr>
          <a:xfrm>
            <a:off x="0" y="1996920"/>
            <a:ext cx="458280" cy="70560"/>
          </a:xfrm>
          <a:prstGeom prst="rect">
            <a:avLst/>
          </a:prstGeom>
          <a:solidFill>
            <a:srgbClr val="ff7900"/>
          </a:solidFill>
          <a:ln>
            <a:noFill/>
          </a:ln>
        </p:spPr>
        <p:style>
          <a:lnRef idx="0"/>
          <a:fillRef idx="0"/>
          <a:effectRef idx="0"/>
          <a:fontRef idx="minor"/>
        </p:style>
      </p:sp>
      <p:sp>
        <p:nvSpPr>
          <p:cNvPr id="5" name="CustomShape 6"/>
          <p:cNvSpPr/>
          <p:nvPr/>
        </p:nvSpPr>
        <p:spPr>
          <a:xfrm>
            <a:off x="468000" y="0"/>
            <a:ext cx="26280" cy="5133600"/>
          </a:xfrm>
          <a:prstGeom prst="rect">
            <a:avLst/>
          </a:prstGeom>
          <a:solidFill>
            <a:srgbClr val="408888"/>
          </a:solidFill>
          <a:ln>
            <a:noFill/>
          </a:ln>
        </p:spPr>
        <p:style>
          <a:lnRef idx="0"/>
          <a:fillRef idx="0"/>
          <a:effectRef idx="0"/>
          <a:fontRef idx="minor"/>
        </p:style>
      </p:sp>
      <p:sp>
        <p:nvSpPr>
          <p:cNvPr id="6" name="CustomShape 7"/>
          <p:cNvSpPr/>
          <p:nvPr/>
        </p:nvSpPr>
        <p:spPr>
          <a:xfrm>
            <a:off x="0" y="4914000"/>
            <a:ext cx="458280" cy="219600"/>
          </a:xfrm>
          <a:prstGeom prst="rect">
            <a:avLst/>
          </a:prstGeom>
          <a:solidFill>
            <a:srgbClr val="ff7900"/>
          </a:solidFill>
          <a:ln w="9360">
            <a:noFill/>
          </a:ln>
        </p:spPr>
        <p:style>
          <a:lnRef idx="0"/>
          <a:fillRef idx="0"/>
          <a:effectRef idx="0"/>
          <a:fontRef idx="minor"/>
        </p:style>
      </p:sp>
      <p:sp>
        <p:nvSpPr>
          <p:cNvPr id="7" name="CustomShape 8"/>
          <p:cNvSpPr/>
          <p:nvPr/>
        </p:nvSpPr>
        <p:spPr>
          <a:xfrm>
            <a:off x="0" y="4914000"/>
            <a:ext cx="458280" cy="21888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fld id="{49056E3F-3090-4E9F-B7AB-7824EE0E6F73}" type="slidenum">
              <a:rPr b="1" lang="de-DE" sz="1000" spc="-1" strike="noStrike">
                <a:solidFill>
                  <a:srgbClr val="ffffff"/>
                </a:solidFill>
                <a:latin typeface="Calibri"/>
                <a:ea typeface="ＭＳ Ｐゴシック"/>
              </a:rPr>
              <a:t>&lt;Foliennummer&gt;</a:t>
            </a:fld>
            <a:endParaRPr b="0" lang="de-DE" sz="1000" spc="-1" strike="noStrike">
              <a:latin typeface="Arial"/>
            </a:endParaRPr>
          </a:p>
        </p:txBody>
      </p:sp>
      <p:sp>
        <p:nvSpPr>
          <p:cNvPr id="8" name="CustomShape 9"/>
          <p:cNvSpPr/>
          <p:nvPr/>
        </p:nvSpPr>
        <p:spPr>
          <a:xfrm rot="16200000">
            <a:off x="-1148400" y="3214800"/>
            <a:ext cx="2759760" cy="504360"/>
          </a:xfrm>
          <a:prstGeom prst="rect">
            <a:avLst/>
          </a:prstGeom>
          <a:noFill/>
          <a:ln>
            <a:noFill/>
          </a:ln>
        </p:spPr>
        <p:style>
          <a:lnRef idx="0"/>
          <a:fillRef idx="0"/>
          <a:effectRef idx="0"/>
          <a:fontRef idx="minor"/>
        </p:style>
        <p:txBody>
          <a:bodyPr lIns="0" rIns="90000" tIns="45000" bIns="45000" anchor="ctr">
            <a:noAutofit/>
          </a:bodyPr>
          <a:p>
            <a:pPr>
              <a:lnSpc>
                <a:spcPct val="100000"/>
              </a:lnSpc>
              <a:tabLst>
                <a:tab algn="l" pos="0"/>
              </a:tabLst>
            </a:pPr>
            <a:r>
              <a:rPr b="0" lang="de-DE" sz="1000" spc="-1" strike="noStrike">
                <a:solidFill>
                  <a:srgbClr val="003359"/>
                </a:solidFill>
                <a:latin typeface="Calibri"/>
                <a:ea typeface="ＭＳ Ｐゴシック"/>
              </a:rPr>
              <a:t>Max Mustermann</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Hier kommt der Titel der Arbeit hin</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Hauptseminar Bachelor / Master</a:t>
            </a:r>
            <a:endParaRPr b="0" lang="de-DE" sz="1000" spc="-1" strike="noStrike">
              <a:latin typeface="Arial"/>
            </a:endParaRPr>
          </a:p>
        </p:txBody>
      </p:sp>
      <p:sp>
        <p:nvSpPr>
          <p:cNvPr id="9" name="CustomShape 10"/>
          <p:cNvSpPr/>
          <p:nvPr/>
        </p:nvSpPr>
        <p:spPr>
          <a:xfrm rot="16200000">
            <a:off x="-343800" y="600480"/>
            <a:ext cx="1166040" cy="363960"/>
          </a:xfrm>
          <a:prstGeom prst="rect">
            <a:avLst/>
          </a:prstGeom>
          <a:noFill/>
          <a:ln>
            <a:noFill/>
          </a:ln>
        </p:spPr>
        <p:style>
          <a:lnRef idx="0"/>
          <a:fillRef idx="0"/>
          <a:effectRef idx="0"/>
          <a:fontRef idx="minor"/>
        </p:style>
        <p:txBody>
          <a:bodyPr lIns="90000" rIns="90000" tIns="45000" bIns="45000" anchor="ctr">
            <a:spAutoFit/>
          </a:bodyPr>
          <a:p>
            <a:pPr>
              <a:lnSpc>
                <a:spcPct val="100000"/>
              </a:lnSpc>
            </a:pPr>
            <a:r>
              <a:rPr b="0" lang="de-DE" sz="900" spc="-1" strike="noStrike">
                <a:solidFill>
                  <a:srgbClr val="f2f2f2"/>
                </a:solidFill>
                <a:latin typeface="Calibri"/>
                <a:ea typeface="ＭＳ Ｐゴシック"/>
              </a:rPr>
              <a:t>Neuroinformatik &amp; Kognitive Robotik</a:t>
            </a:r>
            <a:endParaRPr b="0" lang="de-DE" sz="900" spc="-1" strike="noStrike">
              <a:latin typeface="Arial"/>
            </a:endParaRPr>
          </a:p>
        </p:txBody>
      </p:sp>
      <p:grpSp>
        <p:nvGrpSpPr>
          <p:cNvPr id="10" name="Group 11"/>
          <p:cNvGrpSpPr/>
          <p:nvPr/>
        </p:nvGrpSpPr>
        <p:grpSpPr>
          <a:xfrm>
            <a:off x="90000" y="36720"/>
            <a:ext cx="278280" cy="278280"/>
            <a:chOff x="90000" y="36720"/>
            <a:chExt cx="278280" cy="278280"/>
          </a:xfrm>
        </p:grpSpPr>
        <p:sp>
          <p:nvSpPr>
            <p:cNvPr id="11" name="CustomShape 12"/>
            <p:cNvSpPr/>
            <p:nvPr/>
          </p:nvSpPr>
          <p:spPr>
            <a:xfrm>
              <a:off x="90000" y="36720"/>
              <a:ext cx="278280" cy="278280"/>
            </a:xfrm>
            <a:prstGeom prst="ellipse">
              <a:avLst/>
            </a:prstGeom>
            <a:solidFill>
              <a:srgbClr val="ff7900"/>
            </a:solidFill>
            <a:ln>
              <a:noFill/>
            </a:ln>
          </p:spPr>
          <p:style>
            <a:lnRef idx="0"/>
            <a:fillRef idx="0"/>
            <a:effectRef idx="0"/>
            <a:fontRef idx="minor"/>
          </p:style>
        </p:sp>
        <p:sp>
          <p:nvSpPr>
            <p:cNvPr id="12" name="CustomShape 13"/>
            <p:cNvSpPr/>
            <p:nvPr/>
          </p:nvSpPr>
          <p:spPr>
            <a:xfrm>
              <a:off x="120960" y="81720"/>
              <a:ext cx="237960" cy="164880"/>
            </a:xfrm>
            <a:custGeom>
              <a:avLst/>
              <a:gdLst/>
              <a:ahLst/>
              <a:rect l="l" t="t" r="r" b="b"/>
              <a:pathLst>
                <a:path w="2512" h="1772">
                  <a:moveTo>
                    <a:pt x="0" y="1393"/>
                  </a:moveTo>
                  <a:cubicBezTo>
                    <a:pt x="8" y="1189"/>
                    <a:pt x="120" y="1001"/>
                    <a:pt x="218" y="830"/>
                  </a:cubicBezTo>
                  <a:cubicBezTo>
                    <a:pt x="286" y="725"/>
                    <a:pt x="364" y="623"/>
                    <a:pt x="445" y="528"/>
                  </a:cubicBezTo>
                  <a:cubicBezTo>
                    <a:pt x="391" y="535"/>
                    <a:pt x="351" y="549"/>
                    <a:pt x="291" y="558"/>
                  </a:cubicBezTo>
                  <a:cubicBezTo>
                    <a:pt x="265" y="564"/>
                    <a:pt x="262" y="529"/>
                    <a:pt x="278" y="519"/>
                  </a:cubicBezTo>
                  <a:cubicBezTo>
                    <a:pt x="351" y="499"/>
                    <a:pt x="425" y="481"/>
                    <a:pt x="498" y="465"/>
                  </a:cubicBezTo>
                  <a:cubicBezTo>
                    <a:pt x="626" y="316"/>
                    <a:pt x="705" y="234"/>
                    <a:pt x="812" y="132"/>
                  </a:cubicBezTo>
                  <a:cubicBezTo>
                    <a:pt x="855" y="91"/>
                    <a:pt x="933" y="14"/>
                    <a:pt x="1005" y="0"/>
                  </a:cubicBezTo>
                  <a:cubicBezTo>
                    <a:pt x="1058" y="1"/>
                    <a:pt x="1163" y="22"/>
                    <a:pt x="1118" y="90"/>
                  </a:cubicBezTo>
                  <a:cubicBezTo>
                    <a:pt x="1042" y="181"/>
                    <a:pt x="974" y="258"/>
                    <a:pt x="871" y="382"/>
                  </a:cubicBezTo>
                  <a:cubicBezTo>
                    <a:pt x="966" y="367"/>
                    <a:pt x="1061" y="352"/>
                    <a:pt x="1156" y="338"/>
                  </a:cubicBezTo>
                  <a:cubicBezTo>
                    <a:pt x="1199" y="342"/>
                    <a:pt x="1209" y="369"/>
                    <a:pt x="1171" y="389"/>
                  </a:cubicBezTo>
                  <a:cubicBezTo>
                    <a:pt x="1146" y="395"/>
                    <a:pt x="1146" y="395"/>
                    <a:pt x="817" y="450"/>
                  </a:cubicBezTo>
                  <a:cubicBezTo>
                    <a:pt x="812" y="455"/>
                    <a:pt x="807" y="460"/>
                    <a:pt x="802" y="465"/>
                  </a:cubicBezTo>
                  <a:cubicBezTo>
                    <a:pt x="736" y="554"/>
                    <a:pt x="672" y="641"/>
                    <a:pt x="609" y="732"/>
                  </a:cubicBezTo>
                  <a:cubicBezTo>
                    <a:pt x="475" y="946"/>
                    <a:pt x="357" y="1153"/>
                    <a:pt x="310" y="1405"/>
                  </a:cubicBezTo>
                  <a:cubicBezTo>
                    <a:pt x="305" y="1425"/>
                    <a:pt x="302" y="1468"/>
                    <a:pt x="317" y="1483"/>
                  </a:cubicBezTo>
                  <a:cubicBezTo>
                    <a:pt x="335" y="1484"/>
                    <a:pt x="364" y="1468"/>
                    <a:pt x="384" y="1459"/>
                  </a:cubicBezTo>
                  <a:cubicBezTo>
                    <a:pt x="636" y="1328"/>
                    <a:pt x="844" y="1155"/>
                    <a:pt x="1088" y="1002"/>
                  </a:cubicBezTo>
                  <a:cubicBezTo>
                    <a:pt x="1200" y="734"/>
                    <a:pt x="1328" y="463"/>
                    <a:pt x="1473" y="213"/>
                  </a:cubicBezTo>
                  <a:cubicBezTo>
                    <a:pt x="1505" y="177"/>
                    <a:pt x="1535" y="197"/>
                    <a:pt x="1523" y="222"/>
                  </a:cubicBezTo>
                  <a:cubicBezTo>
                    <a:pt x="1443" y="362"/>
                    <a:pt x="1240" y="761"/>
                    <a:pt x="1173" y="946"/>
                  </a:cubicBezTo>
                  <a:cubicBezTo>
                    <a:pt x="1325" y="841"/>
                    <a:pt x="1552" y="704"/>
                    <a:pt x="1716" y="633"/>
                  </a:cubicBezTo>
                  <a:cubicBezTo>
                    <a:pt x="1776" y="607"/>
                    <a:pt x="1861" y="624"/>
                    <a:pt x="1897" y="696"/>
                  </a:cubicBezTo>
                  <a:cubicBezTo>
                    <a:pt x="1911" y="723"/>
                    <a:pt x="1911" y="788"/>
                    <a:pt x="1899" y="820"/>
                  </a:cubicBezTo>
                  <a:cubicBezTo>
                    <a:pt x="1835" y="989"/>
                    <a:pt x="1760" y="1121"/>
                    <a:pt x="1688" y="1284"/>
                  </a:cubicBezTo>
                  <a:cubicBezTo>
                    <a:pt x="1661" y="1355"/>
                    <a:pt x="1608" y="1449"/>
                    <a:pt x="1617" y="1504"/>
                  </a:cubicBezTo>
                  <a:cubicBezTo>
                    <a:pt x="1624" y="1549"/>
                    <a:pt x="1917" y="1338"/>
                    <a:pt x="1962" y="1301"/>
                  </a:cubicBezTo>
                  <a:cubicBezTo>
                    <a:pt x="1979" y="1286"/>
                    <a:pt x="2093" y="1193"/>
                    <a:pt x="2113" y="1180"/>
                  </a:cubicBezTo>
                  <a:cubicBezTo>
                    <a:pt x="2156" y="1151"/>
                    <a:pt x="2188" y="1129"/>
                    <a:pt x="2227" y="1130"/>
                  </a:cubicBezTo>
                  <a:cubicBezTo>
                    <a:pt x="2304" y="1134"/>
                    <a:pt x="2380" y="1185"/>
                    <a:pt x="2336" y="1232"/>
                  </a:cubicBezTo>
                  <a:cubicBezTo>
                    <a:pt x="2134" y="1450"/>
                    <a:pt x="1918" y="1671"/>
                    <a:pt x="1651" y="1741"/>
                  </a:cubicBezTo>
                  <a:cubicBezTo>
                    <a:pt x="1533" y="1772"/>
                    <a:pt x="1365" y="1685"/>
                    <a:pt x="1356" y="1534"/>
                  </a:cubicBezTo>
                  <a:cubicBezTo>
                    <a:pt x="1348" y="1408"/>
                    <a:pt x="1388" y="1288"/>
                    <a:pt x="1438" y="1173"/>
                  </a:cubicBezTo>
                  <a:cubicBezTo>
                    <a:pt x="1461" y="1122"/>
                    <a:pt x="1520" y="997"/>
                    <a:pt x="1547" y="945"/>
                  </a:cubicBezTo>
                  <a:cubicBezTo>
                    <a:pt x="1369" y="1061"/>
                    <a:pt x="1204" y="1180"/>
                    <a:pt x="1033" y="1316"/>
                  </a:cubicBezTo>
                  <a:cubicBezTo>
                    <a:pt x="976" y="1468"/>
                    <a:pt x="949" y="1544"/>
                    <a:pt x="908" y="1706"/>
                  </a:cubicBezTo>
                  <a:cubicBezTo>
                    <a:pt x="893" y="1762"/>
                    <a:pt x="824" y="1747"/>
                    <a:pt x="836" y="1702"/>
                  </a:cubicBezTo>
                  <a:cubicBezTo>
                    <a:pt x="857" y="1624"/>
                    <a:pt x="918" y="1466"/>
                    <a:pt x="945" y="1382"/>
                  </a:cubicBezTo>
                  <a:cubicBezTo>
                    <a:pt x="797" y="1493"/>
                    <a:pt x="645" y="1625"/>
                    <a:pt x="476" y="1702"/>
                  </a:cubicBezTo>
                  <a:cubicBezTo>
                    <a:pt x="387" y="1743"/>
                    <a:pt x="289" y="1759"/>
                    <a:pt x="215" y="1734"/>
                  </a:cubicBezTo>
                  <a:cubicBezTo>
                    <a:pt x="51" y="1679"/>
                    <a:pt x="0" y="1565"/>
                    <a:pt x="0" y="1393"/>
                  </a:cubicBezTo>
                  <a:close/>
                  <a:moveTo>
                    <a:pt x="2363" y="952"/>
                  </a:moveTo>
                  <a:cubicBezTo>
                    <a:pt x="2311" y="942"/>
                    <a:pt x="2292" y="903"/>
                    <a:pt x="2303" y="854"/>
                  </a:cubicBezTo>
                  <a:cubicBezTo>
                    <a:pt x="2359" y="735"/>
                    <a:pt x="2512" y="843"/>
                    <a:pt x="2426" y="934"/>
                  </a:cubicBezTo>
                  <a:cubicBezTo>
                    <a:pt x="2408" y="950"/>
                    <a:pt x="2392" y="957"/>
                    <a:pt x="2363" y="952"/>
                  </a:cubicBezTo>
                  <a:moveTo>
                    <a:pt x="2363" y="952"/>
                  </a:moveTo>
                  <a:lnTo>
                    <a:pt x="2363" y="952"/>
                  </a:lnTo>
                  <a:close/>
                </a:path>
              </a:pathLst>
            </a:custGeom>
            <a:solidFill>
              <a:srgbClr val="ffffff"/>
            </a:solidFill>
            <a:ln>
              <a:noFill/>
            </a:ln>
          </p:spPr>
          <p:style>
            <a:lnRef idx="0"/>
            <a:fillRef idx="0"/>
            <a:effectRef idx="0"/>
            <a:fontRef idx="minor"/>
          </p:style>
        </p:sp>
      </p:grpSp>
      <p:sp>
        <p:nvSpPr>
          <p:cNvPr id="13" name="CustomShape 14"/>
          <p:cNvSpPr/>
          <p:nvPr/>
        </p:nvSpPr>
        <p:spPr>
          <a:xfrm>
            <a:off x="0" y="0"/>
            <a:ext cx="9134280" cy="5133960"/>
          </a:xfrm>
          <a:prstGeom prst="rect">
            <a:avLst/>
          </a:prstGeom>
          <a:solidFill>
            <a:srgbClr val="ffffff"/>
          </a:solidFill>
          <a:ln w="9360">
            <a:noFill/>
          </a:ln>
        </p:spPr>
        <p:style>
          <a:lnRef idx="0"/>
          <a:fillRef idx="0"/>
          <a:effectRef idx="0"/>
          <a:fontRef idx="minor"/>
        </p:style>
      </p:sp>
      <p:sp>
        <p:nvSpPr>
          <p:cNvPr id="14" name="CustomShape 15"/>
          <p:cNvSpPr/>
          <p:nvPr/>
        </p:nvSpPr>
        <p:spPr>
          <a:xfrm>
            <a:off x="0" y="2343240"/>
            <a:ext cx="447480" cy="47520"/>
          </a:xfrm>
          <a:prstGeom prst="rect">
            <a:avLst/>
          </a:prstGeom>
          <a:noFill/>
          <a:ln>
            <a:noFill/>
          </a:ln>
        </p:spPr>
        <p:style>
          <a:lnRef idx="0"/>
          <a:fillRef idx="0"/>
          <a:effectRef idx="0"/>
          <a:fontRef idx="minor"/>
        </p:style>
      </p:sp>
      <p:sp>
        <p:nvSpPr>
          <p:cNvPr id="15" name="CustomShape 16"/>
          <p:cNvSpPr/>
          <p:nvPr/>
        </p:nvSpPr>
        <p:spPr>
          <a:xfrm>
            <a:off x="0" y="0"/>
            <a:ext cx="385920" cy="3776760"/>
          </a:xfrm>
          <a:prstGeom prst="rect">
            <a:avLst/>
          </a:prstGeom>
          <a:solidFill>
            <a:srgbClr val="ff7900">
              <a:alpha val="60000"/>
            </a:srgbClr>
          </a:solidFill>
          <a:ln>
            <a:noFill/>
          </a:ln>
        </p:spPr>
        <p:style>
          <a:lnRef idx="0"/>
          <a:fillRef idx="0"/>
          <a:effectRef idx="0"/>
          <a:fontRef idx="minor"/>
        </p:style>
      </p:sp>
      <p:sp>
        <p:nvSpPr>
          <p:cNvPr id="16" name="CustomShape 17"/>
          <p:cNvSpPr/>
          <p:nvPr/>
        </p:nvSpPr>
        <p:spPr>
          <a:xfrm>
            <a:off x="0" y="3723840"/>
            <a:ext cx="385920" cy="665280"/>
          </a:xfrm>
          <a:prstGeom prst="rect">
            <a:avLst/>
          </a:prstGeom>
          <a:solidFill>
            <a:srgbClr val="ff7900">
              <a:alpha val="50000"/>
            </a:srgbClr>
          </a:solidFill>
          <a:ln>
            <a:noFill/>
          </a:ln>
        </p:spPr>
        <p:style>
          <a:lnRef idx="0"/>
          <a:fillRef idx="0"/>
          <a:effectRef idx="0"/>
          <a:fontRef idx="minor"/>
        </p:style>
      </p:sp>
      <p:sp>
        <p:nvSpPr>
          <p:cNvPr id="17" name="CustomShape 18"/>
          <p:cNvSpPr/>
          <p:nvPr/>
        </p:nvSpPr>
        <p:spPr>
          <a:xfrm>
            <a:off x="0" y="1113480"/>
            <a:ext cx="385920" cy="2662920"/>
          </a:xfrm>
          <a:prstGeom prst="rect">
            <a:avLst/>
          </a:prstGeom>
          <a:solidFill>
            <a:srgbClr val="ff7900"/>
          </a:solidFill>
          <a:ln>
            <a:noFill/>
          </a:ln>
        </p:spPr>
        <p:style>
          <a:lnRef idx="0"/>
          <a:fillRef idx="0"/>
          <a:effectRef idx="0"/>
          <a:fontRef idx="minor"/>
        </p:style>
      </p:sp>
      <p:sp>
        <p:nvSpPr>
          <p:cNvPr id="18" name="CustomShape 19"/>
          <p:cNvSpPr/>
          <p:nvPr/>
        </p:nvSpPr>
        <p:spPr>
          <a:xfrm>
            <a:off x="0" y="4338720"/>
            <a:ext cx="447480" cy="50400"/>
          </a:xfrm>
          <a:prstGeom prst="rect">
            <a:avLst/>
          </a:prstGeom>
          <a:solidFill>
            <a:srgbClr val="ffffff">
              <a:alpha val="45000"/>
            </a:srgbClr>
          </a:solidFill>
          <a:ln>
            <a:noFill/>
          </a:ln>
        </p:spPr>
        <p:style>
          <a:lnRef idx="0"/>
          <a:fillRef idx="0"/>
          <a:effectRef idx="0"/>
          <a:fontRef idx="minor"/>
        </p:style>
      </p:sp>
      <p:sp>
        <p:nvSpPr>
          <p:cNvPr id="19" name="CustomShape 20"/>
          <p:cNvSpPr/>
          <p:nvPr/>
        </p:nvSpPr>
        <p:spPr>
          <a:xfrm>
            <a:off x="0" y="0"/>
            <a:ext cx="385920" cy="324360"/>
          </a:xfrm>
          <a:prstGeom prst="rect">
            <a:avLst/>
          </a:prstGeom>
          <a:solidFill>
            <a:srgbClr val="ff7900"/>
          </a:solidFill>
          <a:ln>
            <a:noFill/>
          </a:ln>
        </p:spPr>
        <p:style>
          <a:lnRef idx="0"/>
          <a:fillRef idx="0"/>
          <a:effectRef idx="0"/>
          <a:fontRef idx="minor"/>
        </p:style>
      </p:sp>
      <p:sp>
        <p:nvSpPr>
          <p:cNvPr id="20" name="CustomShape 21"/>
          <p:cNvSpPr/>
          <p:nvPr/>
        </p:nvSpPr>
        <p:spPr>
          <a:xfrm>
            <a:off x="0" y="891000"/>
            <a:ext cx="385920" cy="101520"/>
          </a:xfrm>
          <a:prstGeom prst="rect">
            <a:avLst/>
          </a:prstGeom>
          <a:solidFill>
            <a:srgbClr val="ff7900"/>
          </a:solidFill>
          <a:ln>
            <a:noFill/>
          </a:ln>
        </p:spPr>
        <p:style>
          <a:lnRef idx="0"/>
          <a:fillRef idx="0"/>
          <a:effectRef idx="0"/>
          <a:fontRef idx="minor"/>
        </p:style>
      </p:sp>
      <p:sp>
        <p:nvSpPr>
          <p:cNvPr id="21" name="CustomShape 22"/>
          <p:cNvSpPr/>
          <p:nvPr/>
        </p:nvSpPr>
        <p:spPr>
          <a:xfrm>
            <a:off x="0" y="3841920"/>
            <a:ext cx="385920" cy="101520"/>
          </a:xfrm>
          <a:prstGeom prst="rect">
            <a:avLst/>
          </a:prstGeom>
          <a:solidFill>
            <a:srgbClr val="ff7900"/>
          </a:solidFill>
          <a:ln>
            <a:noFill/>
          </a:ln>
        </p:spPr>
        <p:style>
          <a:lnRef idx="0"/>
          <a:fillRef idx="0"/>
          <a:effectRef idx="0"/>
          <a:fontRef idx="minor"/>
        </p:style>
      </p:sp>
      <p:sp>
        <p:nvSpPr>
          <p:cNvPr id="22" name="CustomShape 23"/>
          <p:cNvSpPr/>
          <p:nvPr/>
        </p:nvSpPr>
        <p:spPr>
          <a:xfrm>
            <a:off x="0" y="4398840"/>
            <a:ext cx="9134280" cy="734760"/>
          </a:xfrm>
          <a:prstGeom prst="rect">
            <a:avLst/>
          </a:prstGeom>
          <a:solidFill>
            <a:srgbClr val="003359"/>
          </a:solidFill>
          <a:ln>
            <a:noFill/>
          </a:ln>
        </p:spPr>
        <p:style>
          <a:lnRef idx="0"/>
          <a:fillRef idx="0"/>
          <a:effectRef idx="0"/>
          <a:fontRef idx="minor"/>
        </p:style>
      </p:sp>
      <p:sp>
        <p:nvSpPr>
          <p:cNvPr id="23" name="CustomShape 24"/>
          <p:cNvSpPr/>
          <p:nvPr/>
        </p:nvSpPr>
        <p:spPr>
          <a:xfrm>
            <a:off x="0" y="5086440"/>
            <a:ext cx="9134280" cy="47520"/>
          </a:xfrm>
          <a:prstGeom prst="rect">
            <a:avLst/>
          </a:prstGeom>
          <a:solidFill>
            <a:srgbClr val="00747a"/>
          </a:solidFill>
          <a:ln>
            <a:noFill/>
          </a:ln>
        </p:spPr>
        <p:style>
          <a:lnRef idx="0"/>
          <a:fillRef idx="0"/>
          <a:effectRef idx="0"/>
          <a:fontRef idx="minor"/>
        </p:style>
      </p:sp>
      <p:pic>
        <p:nvPicPr>
          <p:cNvPr id="24" name="Picture 9" descr="Logo-A4-50mm-4C"/>
          <p:cNvPicPr/>
          <p:nvPr/>
        </p:nvPicPr>
        <p:blipFill>
          <a:blip r:embed="rId2"/>
          <a:stretch/>
        </p:blipFill>
        <p:spPr>
          <a:xfrm>
            <a:off x="7381080" y="4516560"/>
            <a:ext cx="1285560" cy="425160"/>
          </a:xfrm>
          <a:prstGeom prst="rect">
            <a:avLst/>
          </a:prstGeom>
          <a:ln>
            <a:noFill/>
          </a:ln>
        </p:spPr>
      </p:pic>
      <p:pic>
        <p:nvPicPr>
          <p:cNvPr id="25" name="Bild 31" descr="TheSpirit_Powerpoint-01.png"/>
          <p:cNvPicPr/>
          <p:nvPr/>
        </p:nvPicPr>
        <p:blipFill>
          <a:blip r:embed="rId3"/>
          <a:stretch/>
        </p:blipFill>
        <p:spPr>
          <a:xfrm>
            <a:off x="6365880" y="4703760"/>
            <a:ext cx="678600" cy="258480"/>
          </a:xfrm>
          <a:prstGeom prst="rect">
            <a:avLst/>
          </a:prstGeom>
          <a:ln>
            <a:noFill/>
          </a:ln>
        </p:spPr>
      </p:pic>
      <p:sp>
        <p:nvSpPr>
          <p:cNvPr id="26" name="CustomShape 25"/>
          <p:cNvSpPr/>
          <p:nvPr/>
        </p:nvSpPr>
        <p:spPr>
          <a:xfrm>
            <a:off x="395640" y="4607280"/>
            <a:ext cx="2870640" cy="4244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de-DE" sz="1100" spc="-1" strike="noStrike">
                <a:solidFill>
                  <a:srgbClr val="d9d9d9"/>
                </a:solidFill>
                <a:latin typeface="Calibri"/>
                <a:ea typeface="ＭＳ Ｐゴシック"/>
              </a:rPr>
              <a:t>Fachgebiet</a:t>
            </a:r>
            <a:endParaRPr b="0" lang="de-DE" sz="1100" spc="-1" strike="noStrike">
              <a:latin typeface="Arial"/>
            </a:endParaRPr>
          </a:p>
          <a:p>
            <a:pPr>
              <a:lnSpc>
                <a:spcPct val="100000"/>
              </a:lnSpc>
            </a:pPr>
            <a:r>
              <a:rPr b="0" lang="de-DE" sz="1100" spc="-1" strike="noStrike">
                <a:solidFill>
                  <a:srgbClr val="d9d9d9"/>
                </a:solidFill>
                <a:latin typeface="Calibri"/>
                <a:ea typeface="ＭＳ Ｐゴシック"/>
              </a:rPr>
              <a:t>Neuroinformatik &amp; Kognitive Robotik</a:t>
            </a:r>
            <a:endParaRPr b="0" lang="de-DE" sz="1100" spc="-1" strike="noStrike">
              <a:latin typeface="Arial"/>
            </a:endParaRPr>
          </a:p>
        </p:txBody>
      </p:sp>
      <p:sp>
        <p:nvSpPr>
          <p:cNvPr id="27" name="PlaceHolder 26"/>
          <p:cNvSpPr>
            <a:spLocks noGrp="1"/>
          </p:cNvSpPr>
          <p:nvPr>
            <p:ph type="title"/>
          </p:nvPr>
        </p:nvSpPr>
        <p:spPr>
          <a:xfrm>
            <a:off x="457200" y="205200"/>
            <a:ext cx="8229240" cy="858600"/>
          </a:xfrm>
          <a:prstGeom prst="rect">
            <a:avLst/>
          </a:prstGeom>
        </p:spPr>
        <p:txBody>
          <a:bodyPr lIns="0" rIns="0" tIns="0" bIns="0" anchor="ctr">
            <a:noAutofit/>
          </a:bodyPr>
          <a:p>
            <a:pPr algn="ctr"/>
            <a:r>
              <a:rPr b="0" lang="de-DE" sz="4400" spc="-1" strike="noStrike">
                <a:latin typeface="Arial"/>
              </a:rPr>
              <a:t>Form</a:t>
            </a:r>
            <a:r>
              <a:rPr b="0" lang="de-DE" sz="4400" spc="-1" strike="noStrike">
                <a:latin typeface="Arial"/>
              </a:rPr>
              <a:t>at </a:t>
            </a:r>
            <a:r>
              <a:rPr b="0" lang="de-DE" sz="4400" spc="-1" strike="noStrike">
                <a:latin typeface="Arial"/>
              </a:rPr>
              <a:t>des </a:t>
            </a:r>
            <a:r>
              <a:rPr b="0" lang="de-DE" sz="4400" spc="-1" strike="noStrike">
                <a:latin typeface="Arial"/>
              </a:rPr>
              <a:t>Titelt</a:t>
            </a:r>
            <a:r>
              <a:rPr b="0" lang="de-DE" sz="4400" spc="-1" strike="noStrike">
                <a:latin typeface="Arial"/>
              </a:rPr>
              <a:t>extes </a:t>
            </a:r>
            <a:r>
              <a:rPr b="0" lang="de-DE" sz="4400" spc="-1" strike="noStrike">
                <a:latin typeface="Arial"/>
              </a:rPr>
              <a:t>durc</a:t>
            </a:r>
            <a:r>
              <a:rPr b="0" lang="de-DE" sz="4400" spc="-1" strike="noStrike">
                <a:latin typeface="Arial"/>
              </a:rPr>
              <a:t>h </a:t>
            </a:r>
            <a:r>
              <a:rPr b="0" lang="de-DE" sz="4400" spc="-1" strike="noStrike">
                <a:latin typeface="Arial"/>
              </a:rPr>
              <a:t>Klick</a:t>
            </a:r>
            <a:r>
              <a:rPr b="0" lang="de-DE" sz="4400" spc="-1" strike="noStrike">
                <a:latin typeface="Arial"/>
              </a:rPr>
              <a:t>en </a:t>
            </a:r>
            <a:r>
              <a:rPr b="0" lang="de-DE" sz="4400" spc="-1" strike="noStrike">
                <a:latin typeface="Arial"/>
              </a:rPr>
              <a:t>bear</a:t>
            </a:r>
            <a:r>
              <a:rPr b="0" lang="de-DE" sz="4400" spc="-1" strike="noStrike">
                <a:latin typeface="Arial"/>
              </a:rPr>
              <a:t>beite</a:t>
            </a:r>
            <a:r>
              <a:rPr b="0" lang="de-DE" sz="4400" spc="-1" strike="noStrike">
                <a:latin typeface="Arial"/>
              </a:rPr>
              <a:t>n</a:t>
            </a:r>
            <a:endParaRPr b="0" lang="de-DE" sz="4400" spc="-1" strike="noStrike">
              <a:latin typeface="Arial"/>
            </a:endParaRPr>
          </a:p>
        </p:txBody>
      </p:sp>
      <p:sp>
        <p:nvSpPr>
          <p:cNvPr id="28" name="PlaceHolder 27"/>
          <p:cNvSpPr>
            <a:spLocks noGrp="1"/>
          </p:cNvSpPr>
          <p:nvPr>
            <p:ph type="body"/>
          </p:nvPr>
        </p:nvSpPr>
        <p:spPr>
          <a:xfrm>
            <a:off x="457200" y="1203480"/>
            <a:ext cx="8229240" cy="2982960"/>
          </a:xfrm>
          <a:prstGeom prst="rect">
            <a:avLst/>
          </a:prstGeom>
        </p:spPr>
        <p:txBody>
          <a:bodyPr lIns="0" rIns="0" tIns="0" bIns="0">
            <a:normAutofit fontScale="80000"/>
          </a:bodyPr>
          <a:p>
            <a:pPr marL="432000" indent="-324000">
              <a:spcBef>
                <a:spcPts val="1417"/>
              </a:spcBef>
              <a:buClr>
                <a:srgbClr val="000000"/>
              </a:buClr>
              <a:buSzPct val="45000"/>
              <a:buFont typeface="Wingdings" charset="2"/>
              <a:buChar char=""/>
            </a:pPr>
            <a:r>
              <a:rPr b="0" lang="de-DE" sz="3200" spc="-1" strike="noStrike">
                <a:latin typeface="Arial"/>
              </a:rPr>
              <a:t>Format des Gliederungstextes durch Klicken bearbeiten</a:t>
            </a:r>
            <a:endParaRPr b="0" lang="de-DE" sz="3200" spc="-1" strike="noStrike">
              <a:latin typeface="Arial"/>
            </a:endParaRPr>
          </a:p>
          <a:p>
            <a:pPr lvl="1" marL="864000" indent="-324000">
              <a:spcBef>
                <a:spcPts val="1134"/>
              </a:spcBef>
              <a:buClr>
                <a:srgbClr val="000000"/>
              </a:buClr>
              <a:buSzPct val="75000"/>
              <a:buFont typeface="Symbol" charset="2"/>
              <a:buChar char=""/>
            </a:pPr>
            <a:r>
              <a:rPr b="0" lang="de-DE" sz="2800" spc="-1" strike="noStrike">
                <a:latin typeface="Arial"/>
              </a:rPr>
              <a:t>Zweite Gliederungsebene</a:t>
            </a:r>
            <a:endParaRPr b="0" lang="de-DE" sz="2800" spc="-1" strike="noStrike">
              <a:latin typeface="Arial"/>
            </a:endParaRPr>
          </a:p>
          <a:p>
            <a:pPr lvl="2" marL="1296000" indent="-288000">
              <a:spcBef>
                <a:spcPts val="850"/>
              </a:spcBef>
              <a:buClr>
                <a:srgbClr val="000000"/>
              </a:buClr>
              <a:buSzPct val="45000"/>
              <a:buFont typeface="Wingdings" charset="2"/>
              <a:buChar char=""/>
            </a:pPr>
            <a:r>
              <a:rPr b="0" lang="de-DE" sz="2400" spc="-1" strike="noStrike">
                <a:latin typeface="Arial"/>
              </a:rPr>
              <a:t>Dritte Gliederungsebene</a:t>
            </a:r>
            <a:endParaRPr b="0" lang="de-DE" sz="2400" spc="-1" strike="noStrike">
              <a:latin typeface="Arial"/>
            </a:endParaRPr>
          </a:p>
          <a:p>
            <a:pPr lvl="3" marL="1728000" indent="-216000">
              <a:spcBef>
                <a:spcPts val="567"/>
              </a:spcBef>
              <a:buClr>
                <a:srgbClr val="000000"/>
              </a:buClr>
              <a:buSzPct val="75000"/>
              <a:buFont typeface="Symbol" charset="2"/>
              <a:buChar char=""/>
            </a:pPr>
            <a:r>
              <a:rPr b="0" lang="de-DE" sz="2000" spc="-1" strike="noStrike">
                <a:latin typeface="Arial"/>
              </a:rPr>
              <a:t>Vierte Gliederungsebene</a:t>
            </a:r>
            <a:endParaRPr b="0" lang="de-DE" sz="2000" spc="-1" strike="noStrike">
              <a:latin typeface="Arial"/>
            </a:endParaRPr>
          </a:p>
          <a:p>
            <a:pPr lvl="4" marL="2160000" indent="-216000">
              <a:spcBef>
                <a:spcPts val="283"/>
              </a:spcBef>
              <a:buClr>
                <a:srgbClr val="000000"/>
              </a:buClr>
              <a:buSzPct val="45000"/>
              <a:buFont typeface="Wingdings" charset="2"/>
              <a:buChar char=""/>
            </a:pPr>
            <a:r>
              <a:rPr b="0" lang="de-DE" sz="2000" spc="-1" strike="noStrike">
                <a:latin typeface="Arial"/>
              </a:rPr>
              <a:t>Fünfte Gliederungsebene</a:t>
            </a:r>
            <a:endParaRPr b="0" lang="de-DE" sz="2000" spc="-1" strike="noStrike">
              <a:latin typeface="Arial"/>
            </a:endParaRPr>
          </a:p>
          <a:p>
            <a:pPr lvl="5" marL="2592000" indent="-216000">
              <a:spcBef>
                <a:spcPts val="283"/>
              </a:spcBef>
              <a:buClr>
                <a:srgbClr val="000000"/>
              </a:buClr>
              <a:buSzPct val="45000"/>
              <a:buFont typeface="Wingdings" charset="2"/>
              <a:buChar char=""/>
            </a:pPr>
            <a:r>
              <a:rPr b="0" lang="de-DE" sz="2000" spc="-1" strike="noStrike">
                <a:latin typeface="Arial"/>
              </a:rPr>
              <a:t>Sechste Gliederungsebene</a:t>
            </a:r>
            <a:endParaRPr b="0" lang="de-DE" sz="2000" spc="-1" strike="noStrike">
              <a:latin typeface="Arial"/>
            </a:endParaRPr>
          </a:p>
          <a:p>
            <a:pPr lvl="6" marL="3024000" indent="-216000">
              <a:spcBef>
                <a:spcPts val="283"/>
              </a:spcBef>
              <a:buClr>
                <a:srgbClr val="000000"/>
              </a:buClr>
              <a:buSzPct val="45000"/>
              <a:buFont typeface="Wingdings" charset="2"/>
              <a:buChar char=""/>
            </a:pPr>
            <a:r>
              <a:rPr b="0" lang="de-DE" sz="2000" spc="-1" strike="noStrike">
                <a:latin typeface="Arial"/>
              </a:rPr>
              <a:t>Siebte Gliederungsebene</a:t>
            </a:r>
            <a:endParaRPr b="0" lang="de-DE"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5" name="CustomShape 1"/>
          <p:cNvSpPr/>
          <p:nvPr/>
        </p:nvSpPr>
        <p:spPr>
          <a:xfrm>
            <a:off x="0" y="1347480"/>
            <a:ext cx="458280" cy="3786120"/>
          </a:xfrm>
          <a:prstGeom prst="rect">
            <a:avLst/>
          </a:prstGeom>
          <a:solidFill>
            <a:srgbClr val="ffe4cc"/>
          </a:solidFill>
          <a:ln>
            <a:noFill/>
          </a:ln>
        </p:spPr>
        <p:style>
          <a:lnRef idx="0"/>
          <a:fillRef idx="0"/>
          <a:effectRef idx="0"/>
          <a:fontRef idx="minor"/>
        </p:style>
      </p:sp>
      <p:sp>
        <p:nvSpPr>
          <p:cNvPr id="66" name="CustomShape 2"/>
          <p:cNvSpPr/>
          <p:nvPr/>
        </p:nvSpPr>
        <p:spPr>
          <a:xfrm>
            <a:off x="0" y="0"/>
            <a:ext cx="458280" cy="1337760"/>
          </a:xfrm>
          <a:prstGeom prst="rect">
            <a:avLst/>
          </a:prstGeom>
          <a:solidFill>
            <a:srgbClr val="003359"/>
          </a:solidFill>
          <a:ln>
            <a:noFill/>
          </a:ln>
        </p:spPr>
        <p:style>
          <a:lnRef idx="0"/>
          <a:fillRef idx="0"/>
          <a:effectRef idx="0"/>
          <a:fontRef idx="minor"/>
        </p:style>
      </p:sp>
      <p:sp>
        <p:nvSpPr>
          <p:cNvPr id="67" name="CustomShape 3"/>
          <p:cNvSpPr/>
          <p:nvPr/>
        </p:nvSpPr>
        <p:spPr>
          <a:xfrm>
            <a:off x="0" y="1347480"/>
            <a:ext cx="458280" cy="278280"/>
          </a:xfrm>
          <a:prstGeom prst="rect">
            <a:avLst/>
          </a:prstGeom>
          <a:solidFill>
            <a:srgbClr val="ff7900"/>
          </a:solidFill>
          <a:ln>
            <a:noFill/>
          </a:ln>
        </p:spPr>
        <p:style>
          <a:lnRef idx="0"/>
          <a:fillRef idx="0"/>
          <a:effectRef idx="0"/>
          <a:fontRef idx="minor"/>
        </p:style>
      </p:sp>
      <p:sp>
        <p:nvSpPr>
          <p:cNvPr id="68" name="CustomShape 4"/>
          <p:cNvSpPr/>
          <p:nvPr/>
        </p:nvSpPr>
        <p:spPr>
          <a:xfrm>
            <a:off x="0" y="1750680"/>
            <a:ext cx="458280" cy="127080"/>
          </a:xfrm>
          <a:prstGeom prst="rect">
            <a:avLst/>
          </a:prstGeom>
          <a:solidFill>
            <a:srgbClr val="ff7900"/>
          </a:solidFill>
          <a:ln>
            <a:noFill/>
          </a:ln>
        </p:spPr>
        <p:style>
          <a:lnRef idx="0"/>
          <a:fillRef idx="0"/>
          <a:effectRef idx="0"/>
          <a:fontRef idx="minor"/>
        </p:style>
      </p:sp>
      <p:sp>
        <p:nvSpPr>
          <p:cNvPr id="69" name="CustomShape 5"/>
          <p:cNvSpPr/>
          <p:nvPr/>
        </p:nvSpPr>
        <p:spPr>
          <a:xfrm>
            <a:off x="0" y="1996920"/>
            <a:ext cx="458280" cy="70560"/>
          </a:xfrm>
          <a:prstGeom prst="rect">
            <a:avLst/>
          </a:prstGeom>
          <a:solidFill>
            <a:srgbClr val="ff7900"/>
          </a:solidFill>
          <a:ln>
            <a:noFill/>
          </a:ln>
        </p:spPr>
        <p:style>
          <a:lnRef idx="0"/>
          <a:fillRef idx="0"/>
          <a:effectRef idx="0"/>
          <a:fontRef idx="minor"/>
        </p:style>
      </p:sp>
      <p:sp>
        <p:nvSpPr>
          <p:cNvPr id="70" name="CustomShape 6"/>
          <p:cNvSpPr/>
          <p:nvPr/>
        </p:nvSpPr>
        <p:spPr>
          <a:xfrm>
            <a:off x="468000" y="0"/>
            <a:ext cx="26280" cy="5133600"/>
          </a:xfrm>
          <a:prstGeom prst="rect">
            <a:avLst/>
          </a:prstGeom>
          <a:solidFill>
            <a:srgbClr val="408888"/>
          </a:solidFill>
          <a:ln>
            <a:noFill/>
          </a:ln>
        </p:spPr>
        <p:style>
          <a:lnRef idx="0"/>
          <a:fillRef idx="0"/>
          <a:effectRef idx="0"/>
          <a:fontRef idx="minor"/>
        </p:style>
      </p:sp>
      <p:sp>
        <p:nvSpPr>
          <p:cNvPr id="71" name="CustomShape 7"/>
          <p:cNvSpPr/>
          <p:nvPr/>
        </p:nvSpPr>
        <p:spPr>
          <a:xfrm>
            <a:off x="0" y="4914000"/>
            <a:ext cx="458280" cy="219600"/>
          </a:xfrm>
          <a:prstGeom prst="rect">
            <a:avLst/>
          </a:prstGeom>
          <a:solidFill>
            <a:srgbClr val="ff7900"/>
          </a:solidFill>
          <a:ln w="9360">
            <a:noFill/>
          </a:ln>
        </p:spPr>
        <p:style>
          <a:lnRef idx="0"/>
          <a:fillRef idx="0"/>
          <a:effectRef idx="0"/>
          <a:fontRef idx="minor"/>
        </p:style>
      </p:sp>
      <p:sp>
        <p:nvSpPr>
          <p:cNvPr id="72" name="CustomShape 8"/>
          <p:cNvSpPr/>
          <p:nvPr/>
        </p:nvSpPr>
        <p:spPr>
          <a:xfrm>
            <a:off x="0" y="4914000"/>
            <a:ext cx="458280" cy="21888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fld id="{36E6E074-6A49-42A2-A79E-55E8E7C0BC6E}" type="slidenum">
              <a:rPr b="1" lang="de-DE" sz="1000" spc="-1" strike="noStrike">
                <a:solidFill>
                  <a:srgbClr val="ffffff"/>
                </a:solidFill>
                <a:latin typeface="Calibri"/>
                <a:ea typeface="ＭＳ Ｐゴシック"/>
              </a:rPr>
              <a:t>&lt;Foliennummer&gt;</a:t>
            </a:fld>
            <a:endParaRPr b="0" lang="de-DE" sz="1000" spc="-1" strike="noStrike">
              <a:latin typeface="Arial"/>
            </a:endParaRPr>
          </a:p>
        </p:txBody>
      </p:sp>
      <p:sp>
        <p:nvSpPr>
          <p:cNvPr id="73" name="CustomShape 9"/>
          <p:cNvSpPr/>
          <p:nvPr/>
        </p:nvSpPr>
        <p:spPr>
          <a:xfrm rot="16200000">
            <a:off x="-1148400" y="3214800"/>
            <a:ext cx="2759760" cy="504360"/>
          </a:xfrm>
          <a:prstGeom prst="rect">
            <a:avLst/>
          </a:prstGeom>
          <a:noFill/>
          <a:ln>
            <a:noFill/>
          </a:ln>
        </p:spPr>
        <p:style>
          <a:lnRef idx="0"/>
          <a:fillRef idx="0"/>
          <a:effectRef idx="0"/>
          <a:fontRef idx="minor"/>
        </p:style>
        <p:txBody>
          <a:bodyPr lIns="0" rIns="90000" tIns="45000" bIns="45000" anchor="ctr">
            <a:noAutofit/>
          </a:bodyPr>
          <a:p>
            <a:pPr>
              <a:lnSpc>
                <a:spcPct val="100000"/>
              </a:lnSpc>
              <a:tabLst>
                <a:tab algn="l" pos="0"/>
              </a:tabLst>
            </a:pPr>
            <a:r>
              <a:rPr b="0" lang="de-DE" sz="1000" spc="-1" strike="noStrike">
                <a:solidFill>
                  <a:srgbClr val="003359"/>
                </a:solidFill>
                <a:latin typeface="Calibri"/>
                <a:ea typeface="ＭＳ Ｐゴシック"/>
              </a:rPr>
              <a:t>Robert Jeutter</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Objektposenschätzung</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Hauptseminar Bachelor</a:t>
            </a:r>
            <a:endParaRPr b="0" lang="de-DE" sz="1000" spc="-1" strike="noStrike">
              <a:latin typeface="Arial"/>
            </a:endParaRPr>
          </a:p>
        </p:txBody>
      </p:sp>
      <p:sp>
        <p:nvSpPr>
          <p:cNvPr id="74" name="CustomShape 10"/>
          <p:cNvSpPr/>
          <p:nvPr/>
        </p:nvSpPr>
        <p:spPr>
          <a:xfrm rot="16200000">
            <a:off x="-343800" y="600480"/>
            <a:ext cx="1166040" cy="363960"/>
          </a:xfrm>
          <a:prstGeom prst="rect">
            <a:avLst/>
          </a:prstGeom>
          <a:noFill/>
          <a:ln>
            <a:noFill/>
          </a:ln>
        </p:spPr>
        <p:style>
          <a:lnRef idx="0"/>
          <a:fillRef idx="0"/>
          <a:effectRef idx="0"/>
          <a:fontRef idx="minor"/>
        </p:style>
        <p:txBody>
          <a:bodyPr lIns="90000" rIns="90000" tIns="45000" bIns="45000" anchor="ctr">
            <a:spAutoFit/>
          </a:bodyPr>
          <a:p>
            <a:pPr>
              <a:lnSpc>
                <a:spcPct val="100000"/>
              </a:lnSpc>
            </a:pPr>
            <a:r>
              <a:rPr b="0" lang="de-DE" sz="900" spc="-1" strike="noStrike">
                <a:solidFill>
                  <a:srgbClr val="f2f2f2"/>
                </a:solidFill>
                <a:latin typeface="Calibri"/>
                <a:ea typeface="ＭＳ Ｐゴシック"/>
              </a:rPr>
              <a:t>Neuroinformatik &amp; Kognitive Robotik</a:t>
            </a:r>
            <a:endParaRPr b="0" lang="de-DE" sz="900" spc="-1" strike="noStrike">
              <a:latin typeface="Arial"/>
            </a:endParaRPr>
          </a:p>
        </p:txBody>
      </p:sp>
      <p:grpSp>
        <p:nvGrpSpPr>
          <p:cNvPr id="75" name="Group 11"/>
          <p:cNvGrpSpPr/>
          <p:nvPr/>
        </p:nvGrpSpPr>
        <p:grpSpPr>
          <a:xfrm>
            <a:off x="90000" y="36720"/>
            <a:ext cx="278280" cy="278280"/>
            <a:chOff x="90000" y="36720"/>
            <a:chExt cx="278280" cy="278280"/>
          </a:xfrm>
        </p:grpSpPr>
        <p:sp>
          <p:nvSpPr>
            <p:cNvPr id="76" name="CustomShape 12"/>
            <p:cNvSpPr/>
            <p:nvPr/>
          </p:nvSpPr>
          <p:spPr>
            <a:xfrm>
              <a:off x="90000" y="36720"/>
              <a:ext cx="278280" cy="278280"/>
            </a:xfrm>
            <a:prstGeom prst="ellipse">
              <a:avLst/>
            </a:prstGeom>
            <a:solidFill>
              <a:srgbClr val="ff7900"/>
            </a:solidFill>
            <a:ln>
              <a:noFill/>
            </a:ln>
          </p:spPr>
          <p:style>
            <a:lnRef idx="0"/>
            <a:fillRef idx="0"/>
            <a:effectRef idx="0"/>
            <a:fontRef idx="minor"/>
          </p:style>
        </p:sp>
        <p:sp>
          <p:nvSpPr>
            <p:cNvPr id="77" name="CustomShape 13"/>
            <p:cNvSpPr/>
            <p:nvPr/>
          </p:nvSpPr>
          <p:spPr>
            <a:xfrm>
              <a:off x="120960" y="81720"/>
              <a:ext cx="237960" cy="164880"/>
            </a:xfrm>
            <a:custGeom>
              <a:avLst/>
              <a:gdLst/>
              <a:ahLst/>
              <a:rect l="l" t="t" r="r" b="b"/>
              <a:pathLst>
                <a:path w="2512" h="1772">
                  <a:moveTo>
                    <a:pt x="0" y="1393"/>
                  </a:moveTo>
                  <a:cubicBezTo>
                    <a:pt x="8" y="1189"/>
                    <a:pt x="120" y="1001"/>
                    <a:pt x="218" y="830"/>
                  </a:cubicBezTo>
                  <a:cubicBezTo>
                    <a:pt x="286" y="725"/>
                    <a:pt x="364" y="623"/>
                    <a:pt x="445" y="528"/>
                  </a:cubicBezTo>
                  <a:cubicBezTo>
                    <a:pt x="391" y="535"/>
                    <a:pt x="351" y="549"/>
                    <a:pt x="291" y="558"/>
                  </a:cubicBezTo>
                  <a:cubicBezTo>
                    <a:pt x="265" y="564"/>
                    <a:pt x="262" y="529"/>
                    <a:pt x="278" y="519"/>
                  </a:cubicBezTo>
                  <a:cubicBezTo>
                    <a:pt x="351" y="499"/>
                    <a:pt x="425" y="481"/>
                    <a:pt x="498" y="465"/>
                  </a:cubicBezTo>
                  <a:cubicBezTo>
                    <a:pt x="626" y="316"/>
                    <a:pt x="705" y="234"/>
                    <a:pt x="812" y="132"/>
                  </a:cubicBezTo>
                  <a:cubicBezTo>
                    <a:pt x="855" y="91"/>
                    <a:pt x="933" y="14"/>
                    <a:pt x="1005" y="0"/>
                  </a:cubicBezTo>
                  <a:cubicBezTo>
                    <a:pt x="1058" y="1"/>
                    <a:pt x="1163" y="22"/>
                    <a:pt x="1118" y="90"/>
                  </a:cubicBezTo>
                  <a:cubicBezTo>
                    <a:pt x="1042" y="181"/>
                    <a:pt x="974" y="258"/>
                    <a:pt x="871" y="382"/>
                  </a:cubicBezTo>
                  <a:cubicBezTo>
                    <a:pt x="966" y="367"/>
                    <a:pt x="1061" y="352"/>
                    <a:pt x="1156" y="338"/>
                  </a:cubicBezTo>
                  <a:cubicBezTo>
                    <a:pt x="1199" y="342"/>
                    <a:pt x="1209" y="369"/>
                    <a:pt x="1171" y="389"/>
                  </a:cubicBezTo>
                  <a:cubicBezTo>
                    <a:pt x="1146" y="395"/>
                    <a:pt x="1146" y="395"/>
                    <a:pt x="817" y="450"/>
                  </a:cubicBezTo>
                  <a:cubicBezTo>
                    <a:pt x="812" y="455"/>
                    <a:pt x="807" y="460"/>
                    <a:pt x="802" y="465"/>
                  </a:cubicBezTo>
                  <a:cubicBezTo>
                    <a:pt x="736" y="554"/>
                    <a:pt x="672" y="641"/>
                    <a:pt x="609" y="732"/>
                  </a:cubicBezTo>
                  <a:cubicBezTo>
                    <a:pt x="475" y="946"/>
                    <a:pt x="357" y="1153"/>
                    <a:pt x="310" y="1405"/>
                  </a:cubicBezTo>
                  <a:cubicBezTo>
                    <a:pt x="305" y="1425"/>
                    <a:pt x="302" y="1468"/>
                    <a:pt x="317" y="1483"/>
                  </a:cubicBezTo>
                  <a:cubicBezTo>
                    <a:pt x="335" y="1484"/>
                    <a:pt x="364" y="1468"/>
                    <a:pt x="384" y="1459"/>
                  </a:cubicBezTo>
                  <a:cubicBezTo>
                    <a:pt x="636" y="1328"/>
                    <a:pt x="844" y="1155"/>
                    <a:pt x="1088" y="1002"/>
                  </a:cubicBezTo>
                  <a:cubicBezTo>
                    <a:pt x="1200" y="734"/>
                    <a:pt x="1328" y="463"/>
                    <a:pt x="1473" y="213"/>
                  </a:cubicBezTo>
                  <a:cubicBezTo>
                    <a:pt x="1505" y="177"/>
                    <a:pt x="1535" y="197"/>
                    <a:pt x="1523" y="222"/>
                  </a:cubicBezTo>
                  <a:cubicBezTo>
                    <a:pt x="1443" y="362"/>
                    <a:pt x="1240" y="761"/>
                    <a:pt x="1173" y="946"/>
                  </a:cubicBezTo>
                  <a:cubicBezTo>
                    <a:pt x="1325" y="841"/>
                    <a:pt x="1552" y="704"/>
                    <a:pt x="1716" y="633"/>
                  </a:cubicBezTo>
                  <a:cubicBezTo>
                    <a:pt x="1776" y="607"/>
                    <a:pt x="1861" y="624"/>
                    <a:pt x="1897" y="696"/>
                  </a:cubicBezTo>
                  <a:cubicBezTo>
                    <a:pt x="1911" y="723"/>
                    <a:pt x="1911" y="788"/>
                    <a:pt x="1899" y="820"/>
                  </a:cubicBezTo>
                  <a:cubicBezTo>
                    <a:pt x="1835" y="989"/>
                    <a:pt x="1760" y="1121"/>
                    <a:pt x="1688" y="1284"/>
                  </a:cubicBezTo>
                  <a:cubicBezTo>
                    <a:pt x="1661" y="1355"/>
                    <a:pt x="1608" y="1449"/>
                    <a:pt x="1617" y="1504"/>
                  </a:cubicBezTo>
                  <a:cubicBezTo>
                    <a:pt x="1624" y="1549"/>
                    <a:pt x="1917" y="1338"/>
                    <a:pt x="1962" y="1301"/>
                  </a:cubicBezTo>
                  <a:cubicBezTo>
                    <a:pt x="1979" y="1286"/>
                    <a:pt x="2093" y="1193"/>
                    <a:pt x="2113" y="1180"/>
                  </a:cubicBezTo>
                  <a:cubicBezTo>
                    <a:pt x="2156" y="1151"/>
                    <a:pt x="2188" y="1129"/>
                    <a:pt x="2227" y="1130"/>
                  </a:cubicBezTo>
                  <a:cubicBezTo>
                    <a:pt x="2304" y="1134"/>
                    <a:pt x="2380" y="1185"/>
                    <a:pt x="2336" y="1232"/>
                  </a:cubicBezTo>
                  <a:cubicBezTo>
                    <a:pt x="2134" y="1450"/>
                    <a:pt x="1918" y="1671"/>
                    <a:pt x="1651" y="1741"/>
                  </a:cubicBezTo>
                  <a:cubicBezTo>
                    <a:pt x="1533" y="1772"/>
                    <a:pt x="1365" y="1685"/>
                    <a:pt x="1356" y="1534"/>
                  </a:cubicBezTo>
                  <a:cubicBezTo>
                    <a:pt x="1348" y="1408"/>
                    <a:pt x="1388" y="1288"/>
                    <a:pt x="1438" y="1173"/>
                  </a:cubicBezTo>
                  <a:cubicBezTo>
                    <a:pt x="1461" y="1122"/>
                    <a:pt x="1520" y="997"/>
                    <a:pt x="1547" y="945"/>
                  </a:cubicBezTo>
                  <a:cubicBezTo>
                    <a:pt x="1369" y="1061"/>
                    <a:pt x="1204" y="1180"/>
                    <a:pt x="1033" y="1316"/>
                  </a:cubicBezTo>
                  <a:cubicBezTo>
                    <a:pt x="976" y="1468"/>
                    <a:pt x="949" y="1544"/>
                    <a:pt x="908" y="1706"/>
                  </a:cubicBezTo>
                  <a:cubicBezTo>
                    <a:pt x="893" y="1762"/>
                    <a:pt x="824" y="1747"/>
                    <a:pt x="836" y="1702"/>
                  </a:cubicBezTo>
                  <a:cubicBezTo>
                    <a:pt x="857" y="1624"/>
                    <a:pt x="918" y="1466"/>
                    <a:pt x="945" y="1382"/>
                  </a:cubicBezTo>
                  <a:cubicBezTo>
                    <a:pt x="797" y="1493"/>
                    <a:pt x="645" y="1625"/>
                    <a:pt x="476" y="1702"/>
                  </a:cubicBezTo>
                  <a:cubicBezTo>
                    <a:pt x="387" y="1743"/>
                    <a:pt x="289" y="1759"/>
                    <a:pt x="215" y="1734"/>
                  </a:cubicBezTo>
                  <a:cubicBezTo>
                    <a:pt x="51" y="1679"/>
                    <a:pt x="0" y="1565"/>
                    <a:pt x="0" y="1393"/>
                  </a:cubicBezTo>
                  <a:close/>
                  <a:moveTo>
                    <a:pt x="2363" y="952"/>
                  </a:moveTo>
                  <a:cubicBezTo>
                    <a:pt x="2311" y="942"/>
                    <a:pt x="2292" y="903"/>
                    <a:pt x="2303" y="854"/>
                  </a:cubicBezTo>
                  <a:cubicBezTo>
                    <a:pt x="2359" y="735"/>
                    <a:pt x="2512" y="843"/>
                    <a:pt x="2426" y="934"/>
                  </a:cubicBezTo>
                  <a:cubicBezTo>
                    <a:pt x="2408" y="950"/>
                    <a:pt x="2392" y="957"/>
                    <a:pt x="2363" y="952"/>
                  </a:cubicBezTo>
                  <a:moveTo>
                    <a:pt x="2363" y="952"/>
                  </a:moveTo>
                  <a:lnTo>
                    <a:pt x="2363" y="952"/>
                  </a:lnTo>
                  <a:close/>
                </a:path>
              </a:pathLst>
            </a:custGeom>
            <a:solidFill>
              <a:srgbClr val="ffffff"/>
            </a:solidFill>
            <a:ln>
              <a:noFill/>
            </a:ln>
          </p:spPr>
          <p:style>
            <a:lnRef idx="0"/>
            <a:fillRef idx="0"/>
            <a:effectRef idx="0"/>
            <a:fontRef idx="minor"/>
          </p:style>
        </p:sp>
      </p:grpSp>
      <p:sp>
        <p:nvSpPr>
          <p:cNvPr id="78" name="PlaceHolder 14"/>
          <p:cNvSpPr>
            <a:spLocks noGrp="1"/>
          </p:cNvSpPr>
          <p:nvPr>
            <p:ph type="title"/>
          </p:nvPr>
        </p:nvSpPr>
        <p:spPr>
          <a:xfrm>
            <a:off x="457200" y="205200"/>
            <a:ext cx="8229240" cy="858600"/>
          </a:xfrm>
          <a:prstGeom prst="rect">
            <a:avLst/>
          </a:prstGeom>
        </p:spPr>
        <p:txBody>
          <a:bodyPr lIns="0" rIns="0" tIns="0" bIns="0" anchor="ctr">
            <a:noAutofit/>
          </a:bodyPr>
          <a:p>
            <a:pPr algn="ctr"/>
            <a:r>
              <a:rPr b="0" lang="de-DE" sz="4400" spc="-1" strike="noStrike">
                <a:latin typeface="Arial"/>
              </a:rPr>
              <a:t>Fo</a:t>
            </a:r>
            <a:r>
              <a:rPr b="0" lang="de-DE" sz="4400" spc="-1" strike="noStrike">
                <a:latin typeface="Arial"/>
              </a:rPr>
              <a:t>rm</a:t>
            </a:r>
            <a:r>
              <a:rPr b="0" lang="de-DE" sz="4400" spc="-1" strike="noStrike">
                <a:latin typeface="Arial"/>
              </a:rPr>
              <a:t>at </a:t>
            </a:r>
            <a:r>
              <a:rPr b="0" lang="de-DE" sz="4400" spc="-1" strike="noStrike">
                <a:latin typeface="Arial"/>
              </a:rPr>
              <a:t>de</a:t>
            </a:r>
            <a:r>
              <a:rPr b="0" lang="de-DE" sz="4400" spc="-1" strike="noStrike">
                <a:latin typeface="Arial"/>
              </a:rPr>
              <a:t>s </a:t>
            </a:r>
            <a:r>
              <a:rPr b="0" lang="de-DE" sz="4400" spc="-1" strike="noStrike">
                <a:latin typeface="Arial"/>
              </a:rPr>
              <a:t>Tit</a:t>
            </a:r>
            <a:r>
              <a:rPr b="0" lang="de-DE" sz="4400" spc="-1" strike="noStrike">
                <a:latin typeface="Arial"/>
              </a:rPr>
              <a:t>elt</a:t>
            </a:r>
            <a:r>
              <a:rPr b="0" lang="de-DE" sz="4400" spc="-1" strike="noStrike">
                <a:latin typeface="Arial"/>
              </a:rPr>
              <a:t>ex</a:t>
            </a:r>
            <a:r>
              <a:rPr b="0" lang="de-DE" sz="4400" spc="-1" strike="noStrike">
                <a:latin typeface="Arial"/>
              </a:rPr>
              <a:t>te</a:t>
            </a:r>
            <a:r>
              <a:rPr b="0" lang="de-DE" sz="4400" spc="-1" strike="noStrike">
                <a:latin typeface="Arial"/>
              </a:rPr>
              <a:t>s </a:t>
            </a:r>
            <a:r>
              <a:rPr b="0" lang="de-DE" sz="4400" spc="-1" strike="noStrike">
                <a:latin typeface="Arial"/>
              </a:rPr>
              <a:t>du</a:t>
            </a:r>
            <a:r>
              <a:rPr b="0" lang="de-DE" sz="4400" spc="-1" strike="noStrike">
                <a:latin typeface="Arial"/>
              </a:rPr>
              <a:t>rc</a:t>
            </a:r>
            <a:r>
              <a:rPr b="0" lang="de-DE" sz="4400" spc="-1" strike="noStrike">
                <a:latin typeface="Arial"/>
              </a:rPr>
              <a:t>h </a:t>
            </a:r>
            <a:r>
              <a:rPr b="0" lang="de-DE" sz="4400" spc="-1" strike="noStrike">
                <a:latin typeface="Arial"/>
              </a:rPr>
              <a:t>Kli</a:t>
            </a:r>
            <a:r>
              <a:rPr b="0" lang="de-DE" sz="4400" spc="-1" strike="noStrike">
                <a:latin typeface="Arial"/>
              </a:rPr>
              <a:t>ck</a:t>
            </a:r>
            <a:r>
              <a:rPr b="0" lang="de-DE" sz="4400" spc="-1" strike="noStrike">
                <a:latin typeface="Arial"/>
              </a:rPr>
              <a:t>en </a:t>
            </a:r>
            <a:r>
              <a:rPr b="0" lang="de-DE" sz="4400" spc="-1" strike="noStrike">
                <a:latin typeface="Arial"/>
              </a:rPr>
              <a:t>be</a:t>
            </a:r>
            <a:r>
              <a:rPr b="0" lang="de-DE" sz="4400" spc="-1" strike="noStrike">
                <a:latin typeface="Arial"/>
              </a:rPr>
              <a:t>ar</a:t>
            </a:r>
            <a:r>
              <a:rPr b="0" lang="de-DE" sz="4400" spc="-1" strike="noStrike">
                <a:latin typeface="Arial"/>
              </a:rPr>
              <a:t>be</a:t>
            </a:r>
            <a:r>
              <a:rPr b="0" lang="de-DE" sz="4400" spc="-1" strike="noStrike">
                <a:latin typeface="Arial"/>
              </a:rPr>
              <a:t>ite</a:t>
            </a:r>
            <a:r>
              <a:rPr b="0" lang="de-DE" sz="4400" spc="-1" strike="noStrike">
                <a:latin typeface="Arial"/>
              </a:rPr>
              <a:t>n</a:t>
            </a:r>
            <a:endParaRPr b="0" lang="de-DE" sz="4400" spc="-1" strike="noStrike">
              <a:latin typeface="Arial"/>
            </a:endParaRPr>
          </a:p>
        </p:txBody>
      </p:sp>
      <p:sp>
        <p:nvSpPr>
          <p:cNvPr id="79" name="PlaceHolder 15"/>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de-DE" sz="3200" spc="-1" strike="noStrike">
                <a:latin typeface="Arial"/>
              </a:rPr>
              <a:t>Format des Gliederungstextes durch Klicken bearbeiten</a:t>
            </a:r>
            <a:endParaRPr b="0" lang="de-DE" sz="3200" spc="-1" strike="noStrike">
              <a:latin typeface="Arial"/>
            </a:endParaRPr>
          </a:p>
          <a:p>
            <a:pPr lvl="1" marL="864000" indent="-324000">
              <a:spcBef>
                <a:spcPts val="1134"/>
              </a:spcBef>
              <a:buClr>
                <a:srgbClr val="000000"/>
              </a:buClr>
              <a:buSzPct val="75000"/>
              <a:buFont typeface="Symbol" charset="2"/>
              <a:buChar char=""/>
            </a:pPr>
            <a:r>
              <a:rPr b="0" lang="de-DE" sz="2800" spc="-1" strike="noStrike">
                <a:latin typeface="Arial"/>
              </a:rPr>
              <a:t>Zweite Gliederungsebene</a:t>
            </a:r>
            <a:endParaRPr b="0" lang="de-DE" sz="2800" spc="-1" strike="noStrike">
              <a:latin typeface="Arial"/>
            </a:endParaRPr>
          </a:p>
          <a:p>
            <a:pPr lvl="2" marL="1296000" indent="-288000">
              <a:spcBef>
                <a:spcPts val="850"/>
              </a:spcBef>
              <a:buClr>
                <a:srgbClr val="000000"/>
              </a:buClr>
              <a:buSzPct val="45000"/>
              <a:buFont typeface="Wingdings" charset="2"/>
              <a:buChar char=""/>
            </a:pPr>
            <a:r>
              <a:rPr b="0" lang="de-DE" sz="2400" spc="-1" strike="noStrike">
                <a:latin typeface="Arial"/>
              </a:rPr>
              <a:t>Dritte Gliederungsebene</a:t>
            </a:r>
            <a:endParaRPr b="0" lang="de-DE" sz="2400" spc="-1" strike="noStrike">
              <a:latin typeface="Arial"/>
            </a:endParaRPr>
          </a:p>
          <a:p>
            <a:pPr lvl="3" marL="1728000" indent="-216000">
              <a:spcBef>
                <a:spcPts val="567"/>
              </a:spcBef>
              <a:buClr>
                <a:srgbClr val="000000"/>
              </a:buClr>
              <a:buSzPct val="75000"/>
              <a:buFont typeface="Symbol" charset="2"/>
              <a:buChar char=""/>
            </a:pPr>
            <a:r>
              <a:rPr b="0" lang="de-DE" sz="2000" spc="-1" strike="noStrike">
                <a:latin typeface="Arial"/>
              </a:rPr>
              <a:t>Vierte Gliederungsebene</a:t>
            </a:r>
            <a:endParaRPr b="0" lang="de-DE" sz="2000" spc="-1" strike="noStrike">
              <a:latin typeface="Arial"/>
            </a:endParaRPr>
          </a:p>
          <a:p>
            <a:pPr lvl="4" marL="2160000" indent="-216000">
              <a:spcBef>
                <a:spcPts val="283"/>
              </a:spcBef>
              <a:buClr>
                <a:srgbClr val="000000"/>
              </a:buClr>
              <a:buSzPct val="45000"/>
              <a:buFont typeface="Wingdings" charset="2"/>
              <a:buChar char=""/>
            </a:pPr>
            <a:r>
              <a:rPr b="0" lang="de-DE" sz="2000" spc="-1" strike="noStrike">
                <a:latin typeface="Arial"/>
              </a:rPr>
              <a:t>Fünfte Gliederungsebene</a:t>
            </a:r>
            <a:endParaRPr b="0" lang="de-DE" sz="2000" spc="-1" strike="noStrike">
              <a:latin typeface="Arial"/>
            </a:endParaRPr>
          </a:p>
          <a:p>
            <a:pPr lvl="5" marL="2592000" indent="-216000">
              <a:spcBef>
                <a:spcPts val="283"/>
              </a:spcBef>
              <a:buClr>
                <a:srgbClr val="000000"/>
              </a:buClr>
              <a:buSzPct val="45000"/>
              <a:buFont typeface="Wingdings" charset="2"/>
              <a:buChar char=""/>
            </a:pPr>
            <a:r>
              <a:rPr b="0" lang="de-DE" sz="2000" spc="-1" strike="noStrike">
                <a:latin typeface="Arial"/>
              </a:rPr>
              <a:t>Sechste Gliederungsebene</a:t>
            </a:r>
            <a:endParaRPr b="0" lang="de-DE" sz="2000" spc="-1" strike="noStrike">
              <a:latin typeface="Arial"/>
            </a:endParaRPr>
          </a:p>
          <a:p>
            <a:pPr lvl="6" marL="3024000" indent="-216000">
              <a:spcBef>
                <a:spcPts val="283"/>
              </a:spcBef>
              <a:buClr>
                <a:srgbClr val="000000"/>
              </a:buClr>
              <a:buSzPct val="45000"/>
              <a:buFont typeface="Wingdings" charset="2"/>
              <a:buChar char=""/>
            </a:pPr>
            <a:r>
              <a:rPr b="0" lang="de-DE" sz="2000" spc="-1" strike="noStrike">
                <a:latin typeface="Arial"/>
              </a:rPr>
              <a:t>Siebte Gliederungsebene</a:t>
            </a:r>
            <a:endParaRPr b="0" lang="de-DE"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6" name="CustomShape 1"/>
          <p:cNvSpPr/>
          <p:nvPr/>
        </p:nvSpPr>
        <p:spPr>
          <a:xfrm>
            <a:off x="0" y="1347480"/>
            <a:ext cx="458280" cy="3786120"/>
          </a:xfrm>
          <a:prstGeom prst="rect">
            <a:avLst/>
          </a:prstGeom>
          <a:solidFill>
            <a:srgbClr val="ffe4cc"/>
          </a:solidFill>
          <a:ln>
            <a:noFill/>
          </a:ln>
        </p:spPr>
        <p:style>
          <a:lnRef idx="0"/>
          <a:fillRef idx="0"/>
          <a:effectRef idx="0"/>
          <a:fontRef idx="minor"/>
        </p:style>
      </p:sp>
      <p:sp>
        <p:nvSpPr>
          <p:cNvPr id="117" name="CustomShape 2"/>
          <p:cNvSpPr/>
          <p:nvPr/>
        </p:nvSpPr>
        <p:spPr>
          <a:xfrm>
            <a:off x="0" y="0"/>
            <a:ext cx="458280" cy="1337760"/>
          </a:xfrm>
          <a:prstGeom prst="rect">
            <a:avLst/>
          </a:prstGeom>
          <a:solidFill>
            <a:srgbClr val="003359"/>
          </a:solidFill>
          <a:ln>
            <a:noFill/>
          </a:ln>
        </p:spPr>
        <p:style>
          <a:lnRef idx="0"/>
          <a:fillRef idx="0"/>
          <a:effectRef idx="0"/>
          <a:fontRef idx="minor"/>
        </p:style>
      </p:sp>
      <p:sp>
        <p:nvSpPr>
          <p:cNvPr id="118" name="CustomShape 3"/>
          <p:cNvSpPr/>
          <p:nvPr/>
        </p:nvSpPr>
        <p:spPr>
          <a:xfrm>
            <a:off x="0" y="1347480"/>
            <a:ext cx="458280" cy="278280"/>
          </a:xfrm>
          <a:prstGeom prst="rect">
            <a:avLst/>
          </a:prstGeom>
          <a:solidFill>
            <a:srgbClr val="ff7900"/>
          </a:solidFill>
          <a:ln>
            <a:noFill/>
          </a:ln>
        </p:spPr>
        <p:style>
          <a:lnRef idx="0"/>
          <a:fillRef idx="0"/>
          <a:effectRef idx="0"/>
          <a:fontRef idx="minor"/>
        </p:style>
      </p:sp>
      <p:sp>
        <p:nvSpPr>
          <p:cNvPr id="119" name="CustomShape 4"/>
          <p:cNvSpPr/>
          <p:nvPr/>
        </p:nvSpPr>
        <p:spPr>
          <a:xfrm>
            <a:off x="0" y="1750680"/>
            <a:ext cx="458280" cy="127080"/>
          </a:xfrm>
          <a:prstGeom prst="rect">
            <a:avLst/>
          </a:prstGeom>
          <a:solidFill>
            <a:srgbClr val="ff7900"/>
          </a:solidFill>
          <a:ln>
            <a:noFill/>
          </a:ln>
        </p:spPr>
        <p:style>
          <a:lnRef idx="0"/>
          <a:fillRef idx="0"/>
          <a:effectRef idx="0"/>
          <a:fontRef idx="minor"/>
        </p:style>
      </p:sp>
      <p:sp>
        <p:nvSpPr>
          <p:cNvPr id="120" name="CustomShape 5"/>
          <p:cNvSpPr/>
          <p:nvPr/>
        </p:nvSpPr>
        <p:spPr>
          <a:xfrm>
            <a:off x="0" y="1996920"/>
            <a:ext cx="458280" cy="70560"/>
          </a:xfrm>
          <a:prstGeom prst="rect">
            <a:avLst/>
          </a:prstGeom>
          <a:solidFill>
            <a:srgbClr val="ff7900"/>
          </a:solidFill>
          <a:ln>
            <a:noFill/>
          </a:ln>
        </p:spPr>
        <p:style>
          <a:lnRef idx="0"/>
          <a:fillRef idx="0"/>
          <a:effectRef idx="0"/>
          <a:fontRef idx="minor"/>
        </p:style>
      </p:sp>
      <p:sp>
        <p:nvSpPr>
          <p:cNvPr id="121" name="CustomShape 6"/>
          <p:cNvSpPr/>
          <p:nvPr/>
        </p:nvSpPr>
        <p:spPr>
          <a:xfrm>
            <a:off x="468000" y="0"/>
            <a:ext cx="26280" cy="5133600"/>
          </a:xfrm>
          <a:prstGeom prst="rect">
            <a:avLst/>
          </a:prstGeom>
          <a:solidFill>
            <a:srgbClr val="408888"/>
          </a:solidFill>
          <a:ln>
            <a:noFill/>
          </a:ln>
        </p:spPr>
        <p:style>
          <a:lnRef idx="0"/>
          <a:fillRef idx="0"/>
          <a:effectRef idx="0"/>
          <a:fontRef idx="minor"/>
        </p:style>
      </p:sp>
      <p:sp>
        <p:nvSpPr>
          <p:cNvPr id="122" name="CustomShape 7"/>
          <p:cNvSpPr/>
          <p:nvPr/>
        </p:nvSpPr>
        <p:spPr>
          <a:xfrm>
            <a:off x="0" y="4914000"/>
            <a:ext cx="458280" cy="219600"/>
          </a:xfrm>
          <a:prstGeom prst="rect">
            <a:avLst/>
          </a:prstGeom>
          <a:solidFill>
            <a:srgbClr val="ff7900"/>
          </a:solidFill>
          <a:ln w="9360">
            <a:noFill/>
          </a:ln>
        </p:spPr>
        <p:style>
          <a:lnRef idx="0"/>
          <a:fillRef idx="0"/>
          <a:effectRef idx="0"/>
          <a:fontRef idx="minor"/>
        </p:style>
      </p:sp>
      <p:sp>
        <p:nvSpPr>
          <p:cNvPr id="123" name="CustomShape 8"/>
          <p:cNvSpPr/>
          <p:nvPr/>
        </p:nvSpPr>
        <p:spPr>
          <a:xfrm>
            <a:off x="0" y="4914000"/>
            <a:ext cx="458280" cy="21888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fld id="{EBAD1821-8669-47DA-8A8C-47301BBF6759}" type="slidenum">
              <a:rPr b="1" lang="de-DE" sz="1000" spc="-1" strike="noStrike">
                <a:solidFill>
                  <a:srgbClr val="ffffff"/>
                </a:solidFill>
                <a:latin typeface="Calibri"/>
                <a:ea typeface="ＭＳ Ｐゴシック"/>
              </a:rPr>
              <a:t>&lt;Foliennummer&gt;</a:t>
            </a:fld>
            <a:endParaRPr b="0" lang="de-DE" sz="1000" spc="-1" strike="noStrike">
              <a:latin typeface="Arial"/>
            </a:endParaRPr>
          </a:p>
        </p:txBody>
      </p:sp>
      <p:sp>
        <p:nvSpPr>
          <p:cNvPr id="124" name="CustomShape 9"/>
          <p:cNvSpPr/>
          <p:nvPr/>
        </p:nvSpPr>
        <p:spPr>
          <a:xfrm rot="16200000">
            <a:off x="-1148400" y="3214800"/>
            <a:ext cx="2759760" cy="504360"/>
          </a:xfrm>
          <a:prstGeom prst="rect">
            <a:avLst/>
          </a:prstGeom>
          <a:noFill/>
          <a:ln>
            <a:noFill/>
          </a:ln>
        </p:spPr>
        <p:style>
          <a:lnRef idx="0"/>
          <a:fillRef idx="0"/>
          <a:effectRef idx="0"/>
          <a:fontRef idx="minor"/>
        </p:style>
        <p:txBody>
          <a:bodyPr lIns="0" rIns="90000" tIns="45000" bIns="45000" anchor="ctr">
            <a:noAutofit/>
          </a:bodyPr>
          <a:p>
            <a:pPr>
              <a:lnSpc>
                <a:spcPct val="100000"/>
              </a:lnSpc>
              <a:tabLst>
                <a:tab algn="l" pos="0"/>
              </a:tabLst>
            </a:pPr>
            <a:r>
              <a:rPr b="0" lang="de-DE" sz="1000" spc="-1" strike="noStrike">
                <a:solidFill>
                  <a:srgbClr val="003359"/>
                </a:solidFill>
                <a:latin typeface="Calibri"/>
                <a:ea typeface="ＭＳ Ｐゴシック"/>
              </a:rPr>
              <a:t>Robert Jeutter</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Objektposenschätzung</a:t>
            </a:r>
            <a:endParaRPr b="0" lang="de-DE" sz="1000" spc="-1" strike="noStrike">
              <a:latin typeface="Arial"/>
            </a:endParaRPr>
          </a:p>
          <a:p>
            <a:pPr>
              <a:lnSpc>
                <a:spcPct val="100000"/>
              </a:lnSpc>
              <a:tabLst>
                <a:tab algn="l" pos="0"/>
              </a:tabLst>
            </a:pPr>
            <a:r>
              <a:rPr b="1" lang="de-DE" sz="1000" spc="-1" strike="noStrike">
                <a:solidFill>
                  <a:srgbClr val="003359"/>
                </a:solidFill>
                <a:latin typeface="Calibri"/>
                <a:ea typeface="ＭＳ Ｐゴシック"/>
              </a:rPr>
              <a:t>Hauptseminar Bachelor</a:t>
            </a:r>
            <a:endParaRPr b="0" lang="de-DE" sz="1000" spc="-1" strike="noStrike">
              <a:latin typeface="Arial"/>
            </a:endParaRPr>
          </a:p>
        </p:txBody>
      </p:sp>
      <p:sp>
        <p:nvSpPr>
          <p:cNvPr id="125" name="CustomShape 10"/>
          <p:cNvSpPr/>
          <p:nvPr/>
        </p:nvSpPr>
        <p:spPr>
          <a:xfrm rot="16200000">
            <a:off x="-343800" y="600480"/>
            <a:ext cx="1166040" cy="363960"/>
          </a:xfrm>
          <a:prstGeom prst="rect">
            <a:avLst/>
          </a:prstGeom>
          <a:noFill/>
          <a:ln>
            <a:noFill/>
          </a:ln>
        </p:spPr>
        <p:style>
          <a:lnRef idx="0"/>
          <a:fillRef idx="0"/>
          <a:effectRef idx="0"/>
          <a:fontRef idx="minor"/>
        </p:style>
        <p:txBody>
          <a:bodyPr lIns="90000" rIns="90000" tIns="45000" bIns="45000" anchor="ctr">
            <a:spAutoFit/>
          </a:bodyPr>
          <a:p>
            <a:pPr>
              <a:lnSpc>
                <a:spcPct val="100000"/>
              </a:lnSpc>
            </a:pPr>
            <a:r>
              <a:rPr b="0" lang="de-DE" sz="900" spc="-1" strike="noStrike">
                <a:solidFill>
                  <a:srgbClr val="f2f2f2"/>
                </a:solidFill>
                <a:latin typeface="Calibri"/>
                <a:ea typeface="ＭＳ Ｐゴシック"/>
              </a:rPr>
              <a:t>Neuroinformatik &amp; Kognitive Robotik</a:t>
            </a:r>
            <a:endParaRPr b="0" lang="de-DE" sz="900" spc="-1" strike="noStrike">
              <a:latin typeface="Arial"/>
            </a:endParaRPr>
          </a:p>
        </p:txBody>
      </p:sp>
      <p:grpSp>
        <p:nvGrpSpPr>
          <p:cNvPr id="126" name="Group 11"/>
          <p:cNvGrpSpPr/>
          <p:nvPr/>
        </p:nvGrpSpPr>
        <p:grpSpPr>
          <a:xfrm>
            <a:off x="90000" y="36720"/>
            <a:ext cx="278280" cy="278280"/>
            <a:chOff x="90000" y="36720"/>
            <a:chExt cx="278280" cy="278280"/>
          </a:xfrm>
        </p:grpSpPr>
        <p:sp>
          <p:nvSpPr>
            <p:cNvPr id="127" name="CustomShape 12"/>
            <p:cNvSpPr/>
            <p:nvPr/>
          </p:nvSpPr>
          <p:spPr>
            <a:xfrm>
              <a:off x="90000" y="36720"/>
              <a:ext cx="278280" cy="278280"/>
            </a:xfrm>
            <a:prstGeom prst="ellipse">
              <a:avLst/>
            </a:prstGeom>
            <a:solidFill>
              <a:srgbClr val="ff7900"/>
            </a:solidFill>
            <a:ln>
              <a:noFill/>
            </a:ln>
          </p:spPr>
          <p:style>
            <a:lnRef idx="0"/>
            <a:fillRef idx="0"/>
            <a:effectRef idx="0"/>
            <a:fontRef idx="minor"/>
          </p:style>
        </p:sp>
        <p:sp>
          <p:nvSpPr>
            <p:cNvPr id="128" name="CustomShape 13"/>
            <p:cNvSpPr/>
            <p:nvPr/>
          </p:nvSpPr>
          <p:spPr>
            <a:xfrm>
              <a:off x="120960" y="81720"/>
              <a:ext cx="237960" cy="164880"/>
            </a:xfrm>
            <a:custGeom>
              <a:avLst/>
              <a:gdLst/>
              <a:ahLst/>
              <a:rect l="l" t="t" r="r" b="b"/>
              <a:pathLst>
                <a:path w="2512" h="1772">
                  <a:moveTo>
                    <a:pt x="0" y="1393"/>
                  </a:moveTo>
                  <a:cubicBezTo>
                    <a:pt x="8" y="1189"/>
                    <a:pt x="120" y="1001"/>
                    <a:pt x="218" y="830"/>
                  </a:cubicBezTo>
                  <a:cubicBezTo>
                    <a:pt x="286" y="725"/>
                    <a:pt x="364" y="623"/>
                    <a:pt x="445" y="528"/>
                  </a:cubicBezTo>
                  <a:cubicBezTo>
                    <a:pt x="391" y="535"/>
                    <a:pt x="351" y="549"/>
                    <a:pt x="291" y="558"/>
                  </a:cubicBezTo>
                  <a:cubicBezTo>
                    <a:pt x="265" y="564"/>
                    <a:pt x="262" y="529"/>
                    <a:pt x="278" y="519"/>
                  </a:cubicBezTo>
                  <a:cubicBezTo>
                    <a:pt x="351" y="499"/>
                    <a:pt x="425" y="481"/>
                    <a:pt x="498" y="465"/>
                  </a:cubicBezTo>
                  <a:cubicBezTo>
                    <a:pt x="626" y="316"/>
                    <a:pt x="705" y="234"/>
                    <a:pt x="812" y="132"/>
                  </a:cubicBezTo>
                  <a:cubicBezTo>
                    <a:pt x="855" y="91"/>
                    <a:pt x="933" y="14"/>
                    <a:pt x="1005" y="0"/>
                  </a:cubicBezTo>
                  <a:cubicBezTo>
                    <a:pt x="1058" y="1"/>
                    <a:pt x="1163" y="22"/>
                    <a:pt x="1118" y="90"/>
                  </a:cubicBezTo>
                  <a:cubicBezTo>
                    <a:pt x="1042" y="181"/>
                    <a:pt x="974" y="258"/>
                    <a:pt x="871" y="382"/>
                  </a:cubicBezTo>
                  <a:cubicBezTo>
                    <a:pt x="966" y="367"/>
                    <a:pt x="1061" y="352"/>
                    <a:pt x="1156" y="338"/>
                  </a:cubicBezTo>
                  <a:cubicBezTo>
                    <a:pt x="1199" y="342"/>
                    <a:pt x="1209" y="369"/>
                    <a:pt x="1171" y="389"/>
                  </a:cubicBezTo>
                  <a:cubicBezTo>
                    <a:pt x="1146" y="395"/>
                    <a:pt x="1146" y="395"/>
                    <a:pt x="817" y="450"/>
                  </a:cubicBezTo>
                  <a:cubicBezTo>
                    <a:pt x="812" y="455"/>
                    <a:pt x="807" y="460"/>
                    <a:pt x="802" y="465"/>
                  </a:cubicBezTo>
                  <a:cubicBezTo>
                    <a:pt x="736" y="554"/>
                    <a:pt x="672" y="641"/>
                    <a:pt x="609" y="732"/>
                  </a:cubicBezTo>
                  <a:cubicBezTo>
                    <a:pt x="475" y="946"/>
                    <a:pt x="357" y="1153"/>
                    <a:pt x="310" y="1405"/>
                  </a:cubicBezTo>
                  <a:cubicBezTo>
                    <a:pt x="305" y="1425"/>
                    <a:pt x="302" y="1468"/>
                    <a:pt x="317" y="1483"/>
                  </a:cubicBezTo>
                  <a:cubicBezTo>
                    <a:pt x="335" y="1484"/>
                    <a:pt x="364" y="1468"/>
                    <a:pt x="384" y="1459"/>
                  </a:cubicBezTo>
                  <a:cubicBezTo>
                    <a:pt x="636" y="1328"/>
                    <a:pt x="844" y="1155"/>
                    <a:pt x="1088" y="1002"/>
                  </a:cubicBezTo>
                  <a:cubicBezTo>
                    <a:pt x="1200" y="734"/>
                    <a:pt x="1328" y="463"/>
                    <a:pt x="1473" y="213"/>
                  </a:cubicBezTo>
                  <a:cubicBezTo>
                    <a:pt x="1505" y="177"/>
                    <a:pt x="1535" y="197"/>
                    <a:pt x="1523" y="222"/>
                  </a:cubicBezTo>
                  <a:cubicBezTo>
                    <a:pt x="1443" y="362"/>
                    <a:pt x="1240" y="761"/>
                    <a:pt x="1173" y="946"/>
                  </a:cubicBezTo>
                  <a:cubicBezTo>
                    <a:pt x="1325" y="841"/>
                    <a:pt x="1552" y="704"/>
                    <a:pt x="1716" y="633"/>
                  </a:cubicBezTo>
                  <a:cubicBezTo>
                    <a:pt x="1776" y="607"/>
                    <a:pt x="1861" y="624"/>
                    <a:pt x="1897" y="696"/>
                  </a:cubicBezTo>
                  <a:cubicBezTo>
                    <a:pt x="1911" y="723"/>
                    <a:pt x="1911" y="788"/>
                    <a:pt x="1899" y="820"/>
                  </a:cubicBezTo>
                  <a:cubicBezTo>
                    <a:pt x="1835" y="989"/>
                    <a:pt x="1760" y="1121"/>
                    <a:pt x="1688" y="1284"/>
                  </a:cubicBezTo>
                  <a:cubicBezTo>
                    <a:pt x="1661" y="1355"/>
                    <a:pt x="1608" y="1449"/>
                    <a:pt x="1617" y="1504"/>
                  </a:cubicBezTo>
                  <a:cubicBezTo>
                    <a:pt x="1624" y="1549"/>
                    <a:pt x="1917" y="1338"/>
                    <a:pt x="1962" y="1301"/>
                  </a:cubicBezTo>
                  <a:cubicBezTo>
                    <a:pt x="1979" y="1286"/>
                    <a:pt x="2093" y="1193"/>
                    <a:pt x="2113" y="1180"/>
                  </a:cubicBezTo>
                  <a:cubicBezTo>
                    <a:pt x="2156" y="1151"/>
                    <a:pt x="2188" y="1129"/>
                    <a:pt x="2227" y="1130"/>
                  </a:cubicBezTo>
                  <a:cubicBezTo>
                    <a:pt x="2304" y="1134"/>
                    <a:pt x="2380" y="1185"/>
                    <a:pt x="2336" y="1232"/>
                  </a:cubicBezTo>
                  <a:cubicBezTo>
                    <a:pt x="2134" y="1450"/>
                    <a:pt x="1918" y="1671"/>
                    <a:pt x="1651" y="1741"/>
                  </a:cubicBezTo>
                  <a:cubicBezTo>
                    <a:pt x="1533" y="1772"/>
                    <a:pt x="1365" y="1685"/>
                    <a:pt x="1356" y="1534"/>
                  </a:cubicBezTo>
                  <a:cubicBezTo>
                    <a:pt x="1348" y="1408"/>
                    <a:pt x="1388" y="1288"/>
                    <a:pt x="1438" y="1173"/>
                  </a:cubicBezTo>
                  <a:cubicBezTo>
                    <a:pt x="1461" y="1122"/>
                    <a:pt x="1520" y="997"/>
                    <a:pt x="1547" y="945"/>
                  </a:cubicBezTo>
                  <a:cubicBezTo>
                    <a:pt x="1369" y="1061"/>
                    <a:pt x="1204" y="1180"/>
                    <a:pt x="1033" y="1316"/>
                  </a:cubicBezTo>
                  <a:cubicBezTo>
                    <a:pt x="976" y="1468"/>
                    <a:pt x="949" y="1544"/>
                    <a:pt x="908" y="1706"/>
                  </a:cubicBezTo>
                  <a:cubicBezTo>
                    <a:pt x="893" y="1762"/>
                    <a:pt x="824" y="1747"/>
                    <a:pt x="836" y="1702"/>
                  </a:cubicBezTo>
                  <a:cubicBezTo>
                    <a:pt x="857" y="1624"/>
                    <a:pt x="918" y="1466"/>
                    <a:pt x="945" y="1382"/>
                  </a:cubicBezTo>
                  <a:cubicBezTo>
                    <a:pt x="797" y="1493"/>
                    <a:pt x="645" y="1625"/>
                    <a:pt x="476" y="1702"/>
                  </a:cubicBezTo>
                  <a:cubicBezTo>
                    <a:pt x="387" y="1743"/>
                    <a:pt x="289" y="1759"/>
                    <a:pt x="215" y="1734"/>
                  </a:cubicBezTo>
                  <a:cubicBezTo>
                    <a:pt x="51" y="1679"/>
                    <a:pt x="0" y="1565"/>
                    <a:pt x="0" y="1393"/>
                  </a:cubicBezTo>
                  <a:close/>
                  <a:moveTo>
                    <a:pt x="2363" y="952"/>
                  </a:moveTo>
                  <a:cubicBezTo>
                    <a:pt x="2311" y="942"/>
                    <a:pt x="2292" y="903"/>
                    <a:pt x="2303" y="854"/>
                  </a:cubicBezTo>
                  <a:cubicBezTo>
                    <a:pt x="2359" y="735"/>
                    <a:pt x="2512" y="843"/>
                    <a:pt x="2426" y="934"/>
                  </a:cubicBezTo>
                  <a:cubicBezTo>
                    <a:pt x="2408" y="950"/>
                    <a:pt x="2392" y="957"/>
                    <a:pt x="2363" y="952"/>
                  </a:cubicBezTo>
                  <a:moveTo>
                    <a:pt x="2363" y="952"/>
                  </a:moveTo>
                  <a:lnTo>
                    <a:pt x="2363" y="952"/>
                  </a:lnTo>
                  <a:close/>
                </a:path>
              </a:pathLst>
            </a:custGeom>
            <a:solidFill>
              <a:srgbClr val="ffffff"/>
            </a:solidFill>
            <a:ln>
              <a:noFill/>
            </a:ln>
          </p:spPr>
          <p:style>
            <a:lnRef idx="0"/>
            <a:fillRef idx="0"/>
            <a:effectRef idx="0"/>
            <a:fontRef idx="minor"/>
          </p:style>
        </p:sp>
      </p:grpSp>
      <p:sp>
        <p:nvSpPr>
          <p:cNvPr id="129" name="PlaceHolder 14"/>
          <p:cNvSpPr>
            <a:spLocks noGrp="1"/>
          </p:cNvSpPr>
          <p:nvPr>
            <p:ph type="title"/>
          </p:nvPr>
        </p:nvSpPr>
        <p:spPr>
          <a:xfrm>
            <a:off x="457200" y="205200"/>
            <a:ext cx="8229240" cy="858600"/>
          </a:xfrm>
          <a:prstGeom prst="rect">
            <a:avLst/>
          </a:prstGeom>
        </p:spPr>
        <p:txBody>
          <a:bodyPr lIns="0" rIns="0" tIns="0" bIns="0" anchor="ctr">
            <a:noAutofit/>
          </a:bodyPr>
          <a:p>
            <a:pPr algn="ctr"/>
            <a:r>
              <a:rPr b="0" lang="de-DE" sz="4400" spc="-1" strike="noStrike">
                <a:latin typeface="Arial"/>
              </a:rPr>
              <a:t>Format </a:t>
            </a:r>
            <a:r>
              <a:rPr b="0" lang="de-DE" sz="4400" spc="-1" strike="noStrike">
                <a:latin typeface="Arial"/>
              </a:rPr>
              <a:t>des </a:t>
            </a:r>
            <a:r>
              <a:rPr b="0" lang="de-DE" sz="4400" spc="-1" strike="noStrike">
                <a:latin typeface="Arial"/>
              </a:rPr>
              <a:t>Titeltexte</a:t>
            </a:r>
            <a:r>
              <a:rPr b="0" lang="de-DE" sz="4400" spc="-1" strike="noStrike">
                <a:latin typeface="Arial"/>
              </a:rPr>
              <a:t>s durch </a:t>
            </a:r>
            <a:r>
              <a:rPr b="0" lang="de-DE" sz="4400" spc="-1" strike="noStrike">
                <a:latin typeface="Arial"/>
              </a:rPr>
              <a:t>Klicken </a:t>
            </a:r>
            <a:r>
              <a:rPr b="0" lang="de-DE" sz="4400" spc="-1" strike="noStrike">
                <a:latin typeface="Arial"/>
              </a:rPr>
              <a:t>bearbeit</a:t>
            </a:r>
            <a:r>
              <a:rPr b="0" lang="de-DE" sz="4400" spc="-1" strike="noStrike">
                <a:latin typeface="Arial"/>
              </a:rPr>
              <a:t>en</a:t>
            </a:r>
            <a:endParaRPr b="0" lang="de-DE" sz="4400" spc="-1" strike="noStrike">
              <a:latin typeface="Arial"/>
            </a:endParaRPr>
          </a:p>
        </p:txBody>
      </p:sp>
      <p:sp>
        <p:nvSpPr>
          <p:cNvPr id="130" name="PlaceHolder 15"/>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de-DE" sz="3200" spc="-1" strike="noStrike">
                <a:latin typeface="Arial"/>
              </a:rPr>
              <a:t>Format des Gliederungstextes durch Klicken bearbeiten</a:t>
            </a:r>
            <a:endParaRPr b="0" lang="de-DE" sz="3200" spc="-1" strike="noStrike">
              <a:latin typeface="Arial"/>
            </a:endParaRPr>
          </a:p>
          <a:p>
            <a:pPr lvl="1" marL="864000" indent="-324000">
              <a:spcBef>
                <a:spcPts val="1134"/>
              </a:spcBef>
              <a:buClr>
                <a:srgbClr val="000000"/>
              </a:buClr>
              <a:buSzPct val="75000"/>
              <a:buFont typeface="Symbol" charset="2"/>
              <a:buChar char=""/>
            </a:pPr>
            <a:r>
              <a:rPr b="0" lang="de-DE" sz="2800" spc="-1" strike="noStrike">
                <a:latin typeface="Arial"/>
              </a:rPr>
              <a:t>Zweite Gliederungsebene</a:t>
            </a:r>
            <a:endParaRPr b="0" lang="de-DE" sz="2800" spc="-1" strike="noStrike">
              <a:latin typeface="Arial"/>
            </a:endParaRPr>
          </a:p>
          <a:p>
            <a:pPr lvl="2" marL="1296000" indent="-288000">
              <a:spcBef>
                <a:spcPts val="850"/>
              </a:spcBef>
              <a:buClr>
                <a:srgbClr val="000000"/>
              </a:buClr>
              <a:buSzPct val="45000"/>
              <a:buFont typeface="Wingdings" charset="2"/>
              <a:buChar char=""/>
            </a:pPr>
            <a:r>
              <a:rPr b="0" lang="de-DE" sz="2400" spc="-1" strike="noStrike">
                <a:latin typeface="Arial"/>
              </a:rPr>
              <a:t>Dritte Gliederungsebene</a:t>
            </a:r>
            <a:endParaRPr b="0" lang="de-DE" sz="2400" spc="-1" strike="noStrike">
              <a:latin typeface="Arial"/>
            </a:endParaRPr>
          </a:p>
          <a:p>
            <a:pPr lvl="3" marL="1728000" indent="-216000">
              <a:spcBef>
                <a:spcPts val="567"/>
              </a:spcBef>
              <a:buClr>
                <a:srgbClr val="000000"/>
              </a:buClr>
              <a:buSzPct val="75000"/>
              <a:buFont typeface="Symbol" charset="2"/>
              <a:buChar char=""/>
            </a:pPr>
            <a:r>
              <a:rPr b="0" lang="de-DE" sz="2000" spc="-1" strike="noStrike">
                <a:latin typeface="Arial"/>
              </a:rPr>
              <a:t>Vierte Gliederungsebene</a:t>
            </a:r>
            <a:endParaRPr b="0" lang="de-DE" sz="2000" spc="-1" strike="noStrike">
              <a:latin typeface="Arial"/>
            </a:endParaRPr>
          </a:p>
          <a:p>
            <a:pPr lvl="4" marL="2160000" indent="-216000">
              <a:spcBef>
                <a:spcPts val="283"/>
              </a:spcBef>
              <a:buClr>
                <a:srgbClr val="000000"/>
              </a:buClr>
              <a:buSzPct val="45000"/>
              <a:buFont typeface="Wingdings" charset="2"/>
              <a:buChar char=""/>
            </a:pPr>
            <a:r>
              <a:rPr b="0" lang="de-DE" sz="2000" spc="-1" strike="noStrike">
                <a:latin typeface="Arial"/>
              </a:rPr>
              <a:t>Fünfte Gliederungsebene</a:t>
            </a:r>
            <a:endParaRPr b="0" lang="de-DE" sz="2000" spc="-1" strike="noStrike">
              <a:latin typeface="Arial"/>
            </a:endParaRPr>
          </a:p>
          <a:p>
            <a:pPr lvl="5" marL="2592000" indent="-216000">
              <a:spcBef>
                <a:spcPts val="283"/>
              </a:spcBef>
              <a:buClr>
                <a:srgbClr val="000000"/>
              </a:buClr>
              <a:buSzPct val="45000"/>
              <a:buFont typeface="Wingdings" charset="2"/>
              <a:buChar char=""/>
            </a:pPr>
            <a:r>
              <a:rPr b="0" lang="de-DE" sz="2000" spc="-1" strike="noStrike">
                <a:latin typeface="Arial"/>
              </a:rPr>
              <a:t>Sechste Gliederungsebene</a:t>
            </a:r>
            <a:endParaRPr b="0" lang="de-DE" sz="2000" spc="-1" strike="noStrike">
              <a:latin typeface="Arial"/>
            </a:endParaRPr>
          </a:p>
          <a:p>
            <a:pPr lvl="6" marL="3024000" indent="-216000">
              <a:spcBef>
                <a:spcPts val="283"/>
              </a:spcBef>
              <a:buClr>
                <a:srgbClr val="000000"/>
              </a:buClr>
              <a:buSzPct val="45000"/>
              <a:buFont typeface="Wingdings" charset="2"/>
              <a:buChar char=""/>
            </a:pPr>
            <a:r>
              <a:rPr b="0" lang="de-DE" sz="2000" spc="-1" strike="noStrike">
                <a:latin typeface="Arial"/>
              </a:rPr>
              <a:t>Siebte Gliederungsebene</a:t>
            </a:r>
            <a:endParaRPr b="0" lang="de-DE"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image" Target="../media/image5.png"/><Relationship Id="rId4" Type="http://schemas.openxmlformats.org/officeDocument/2006/relationships/image" Target="../media/image6.gif"/><Relationship Id="rId5"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hyperlink" Target="https://www.researchgate.net/profile/Jens-Lundell-2/publication/336147823" TargetMode="External"/><Relationship Id="rId3" Type="http://schemas.openxmlformats.org/officeDocument/2006/relationships/slideLayout" Target="../slideLayouts/slideLayout13.xml"/><Relationship Id="rId4"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slideLayout" Target="../slideLayouts/slideLayout13.xml"/><Relationship Id="rId6"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2.gif"/><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slideLayout" Target="../slideLayouts/slideLayout13.xml"/><Relationship Id="rId6"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image" Target="../media/image18.jpeg"/><Relationship Id="rId4"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image" Target="../media/image20.jpeg"/><Relationship Id="rId3" Type="http://schemas.openxmlformats.org/officeDocument/2006/relationships/image" Target="../media/image21.jpe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image" Target="../media/image26.jpeg"/><Relationship Id="rId3" Type="http://schemas.openxmlformats.org/officeDocument/2006/relationships/image" Target="../media/image27.jpe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gif"/><Relationship Id="rId3" Type="http://schemas.openxmlformats.org/officeDocument/2006/relationships/slideLayout" Target="../slideLayouts/slideLayout13.xml"/><Relationship Id="rId4"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slideLayout" Target="../slideLayouts/slideLayout13.xml"/><Relationship Id="rId5"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image" Target="../media/image41.gif"/><Relationship Id="rId2" Type="http://schemas.openxmlformats.org/officeDocument/2006/relationships/image" Target="../media/image42.gif"/><Relationship Id="rId3" Type="http://schemas.openxmlformats.org/officeDocument/2006/relationships/slideLayout" Target="../slideLayouts/slideLayout13.xml"/><Relationship Id="rId4"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image" Target="../media/image44.png"/><Relationship Id="rId3" Type="http://schemas.openxmlformats.org/officeDocument/2006/relationships/slideLayout" Target="../slideLayouts/slideLayout13.xml"/><Relationship Id="rId4"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slideLayout" Target="../slideLayouts/slideLayout13.xml"/><Relationship Id="rId5"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image" Target="../media/image48.png"/><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slideLayout" Target="../slideLayouts/slideLayout13.xml"/><Relationship Id="rId6"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slideLayout" Target="../slideLayouts/slideLayout13.xml"/><Relationship Id="rId7"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image" Target="../media/image57.png"/><Relationship Id="rId2" Type="http://schemas.openxmlformats.org/officeDocument/2006/relationships/image" Target="../media/image58.png"/><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slideLayout" Target="../slideLayouts/slideLayout13.xml"/><Relationship Id="rId8"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image" Target="../media/image63.png"/><Relationship Id="rId2" Type="http://schemas.openxmlformats.org/officeDocument/2006/relationships/image" Target="../media/image64.png"/><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8.png"/><Relationship Id="rId7" Type="http://schemas.openxmlformats.org/officeDocument/2006/relationships/slideLayout" Target="../slideLayouts/slideLayout13.xml"/><Relationship Id="rId8"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image" Target="../media/image69.png"/><Relationship Id="rId2" Type="http://schemas.openxmlformats.org/officeDocument/2006/relationships/slideLayout" Target="../slideLayouts/slideLayout13.xml"/><Relationship Id="rId3"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70.png"/><Relationship Id="rId2" Type="http://schemas.openxmlformats.org/officeDocument/2006/relationships/slideLayout" Target="../slideLayouts/slideLayout13.xml"/><Relationship Id="rId3"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3.xml"/><Relationship Id="rId3"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72.png"/><Relationship Id="rId2" Type="http://schemas.openxmlformats.org/officeDocument/2006/relationships/slideLayout" Target="../slideLayouts/slideLayout13.xml"/><Relationship Id="rId3"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chart" Target="../charts/chart7.xml"/><Relationship Id="rId2" Type="http://schemas.openxmlformats.org/officeDocument/2006/relationships/image" Target="../media/image73.png"/><Relationship Id="rId3" Type="http://schemas.openxmlformats.org/officeDocument/2006/relationships/image" Target="../media/image74.gif"/><Relationship Id="rId4" Type="http://schemas.openxmlformats.org/officeDocument/2006/relationships/slideLayout" Target="../slideLayouts/slideLayout13.xml"/><Relationship Id="rId5"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image" Target="../media/image75.gif"/><Relationship Id="rId2"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image" Target="../media/image76.png"/><Relationship Id="rId2"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hyperlink" Target="file:///tmp/mozilla_robert0/arxiv.org/abs/1711.00199" TargetMode="External"/><Relationship Id="rId2"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hyperlink" Target="https://3dmatch.cs.princeton.edu/" TargetMode="External"/><Relationship Id="rId2" Type="http://schemas.openxmlformats.org/officeDocument/2006/relationships/hyperlink" Target="https://www.listendata.com/2014/08/learn-area-under-curve-auc.html" TargetMode="External"/><Relationship Id="rId3" Type="http://schemas.openxmlformats.org/officeDocument/2006/relationships/hyperlink" Target="https://github.com/wenbowen123/BundleTrack" TargetMode="External"/><Relationship Id="rId4" Type="http://schemas.openxmlformats.org/officeDocument/2006/relationships/hyperlink" Target="https://www.theoldrobots.org/images5/Care-O-bot-3m.JPG" TargetMode="External"/><Relationship Id="rId5" Type="http://schemas.openxmlformats.org/officeDocument/2006/relationships/hyperlink" Target="https://bop.felk.cvut.cz/datasets/" TargetMode="External"/><Relationship Id="rId6" Type="http://schemas.openxmlformats.org/officeDocument/2006/relationships/hyperlink" Target="https://rivasrobotics.com/wp-content/uploads/2017/05/Pick-and-place-robot.jpg" TargetMode="External"/><Relationship Id="rId7" Type="http://schemas.openxmlformats.org/officeDocument/2006/relationships/hyperlink" Target="file:///tmp/mozilla_robert0/arxiv.org/abs/1711.00199" TargetMode="External"/><Relationship Id="rId8" Type="http://schemas.openxmlformats.org/officeDocument/2006/relationships/hyperlink" Target="https://github.com/MIT-SPARK/TEASER-plusplus" TargetMode="External"/><Relationship Id="rId9" Type="http://schemas.openxmlformats.org/officeDocument/2006/relationships/hyperlink" Target="https://www.researchgate.net/profile/Jens-Lundell-2/publication/336147823" TargetMode="External"/><Relationship Id="rId10"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image" Target="../media/image77.png"/><Relationship Id="rId2" Type="http://schemas.openxmlformats.org/officeDocument/2006/relationships/image" Target="../media/image78.png"/><Relationship Id="rId3" Type="http://schemas.openxmlformats.org/officeDocument/2006/relationships/image" Target="../media/image79.jpeg"/><Relationship Id="rId4" Type="http://schemas.openxmlformats.org/officeDocument/2006/relationships/image" Target="../media/image80.png"/><Relationship Id="rId5" Type="http://schemas.openxmlformats.org/officeDocument/2006/relationships/hyperlink" Target="https://bop.felk.cvut.cz/datasets/" TargetMode="External"/><Relationship Id="rId6" Type="http://schemas.openxmlformats.org/officeDocument/2006/relationships/slideLayout" Target="../slideLayouts/slideLayout13.xml"/><Relationship Id="rId7"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hyperlink" Target="https://3dmatch.cs.princeton.edu/" TargetMode="External"/><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slideLayout" Target="../slideLayouts/slideLayout13.xml"/><Relationship Id="rId5"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image" Target="../media/image83.png"/><Relationship Id="rId2" Type="http://schemas.openxmlformats.org/officeDocument/2006/relationships/slideLayout" Target="../slideLayouts/slideLayout13.xml"/>
</Relationships>
</file>

<file path=ppt/slides/_rels/slide43.xml.rels><?xml version="1.0" encoding="UTF-8"?>
<Relationships xmlns="http://schemas.openxmlformats.org/package/2006/relationships"><Relationship Id="rId1" Type="http://schemas.openxmlformats.org/officeDocument/2006/relationships/image" Target="../media/image84.png"/><Relationship Id="rId2" Type="http://schemas.openxmlformats.org/officeDocument/2006/relationships/slideLayout" Target="../slideLayouts/slideLayout13.xml"/><Relationship Id="rId3"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image" Target="../media/image85.png"/><Relationship Id="rId2" Type="http://schemas.openxmlformats.org/officeDocument/2006/relationships/slideLayout" Target="../slideLayouts/slideLayout13.xml"/><Relationship Id="rId3"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image" Target="../media/image86.png"/><Relationship Id="rId2" Type="http://schemas.openxmlformats.org/officeDocument/2006/relationships/slideLayout" Target="../slideLayouts/slideLayout13.xml"/>
</Relationships>
</file>

<file path=ppt/slides/_rels/slide46.xml.rels><?xml version="1.0" encoding="UTF-8"?>
<Relationships xmlns="http://schemas.openxmlformats.org/package/2006/relationships"><Relationship Id="rId1" Type="http://schemas.openxmlformats.org/officeDocument/2006/relationships/image" Target="../media/image87.png"/><Relationship Id="rId2" Type="http://schemas.openxmlformats.org/officeDocument/2006/relationships/image" Target="../media/image88.png"/><Relationship Id="rId3" Type="http://schemas.openxmlformats.org/officeDocument/2006/relationships/slideLayout" Target="../slideLayouts/slideLayout13.xml"/><Relationship Id="rId4"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image" Target="../media/image89.png"/><Relationship Id="rId2" Type="http://schemas.openxmlformats.org/officeDocument/2006/relationships/slideLayout" Target="../slideLayouts/slideLayout13.xml"/><Relationship Id="rId3"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image" Target="../media/image90.png"/><Relationship Id="rId2" Type="http://schemas.openxmlformats.org/officeDocument/2006/relationships/slideLayout" Target="../slideLayouts/slideLayout13.xml"/><Relationship Id="rId3"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3.xml"/><Relationship Id="rId5"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CustomShape 1"/>
          <p:cNvSpPr/>
          <p:nvPr/>
        </p:nvSpPr>
        <p:spPr>
          <a:xfrm>
            <a:off x="903960" y="276480"/>
            <a:ext cx="7762680" cy="113328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tabLst>
                <a:tab algn="l" pos="0"/>
              </a:tabLst>
            </a:pPr>
            <a:r>
              <a:rPr b="1" lang="de-DE" sz="3600" spc="-1" strike="noStrike">
                <a:solidFill>
                  <a:srgbClr val="000000"/>
                </a:solidFill>
                <a:latin typeface="Calibri"/>
                <a:ea typeface="DejaVu Sans"/>
              </a:rPr>
              <a:t>Objektposenschätzung</a:t>
            </a:r>
            <a:endParaRPr b="0" lang="de-DE" sz="3600" spc="-1" strike="noStrike">
              <a:latin typeface="Arial"/>
            </a:endParaRPr>
          </a:p>
        </p:txBody>
      </p:sp>
      <p:sp>
        <p:nvSpPr>
          <p:cNvPr id="174" name="CustomShape 2"/>
          <p:cNvSpPr/>
          <p:nvPr/>
        </p:nvSpPr>
        <p:spPr>
          <a:xfrm>
            <a:off x="1691640" y="2487240"/>
            <a:ext cx="6284880" cy="1658880"/>
          </a:xfrm>
          <a:prstGeom prst="rect">
            <a:avLst/>
          </a:prstGeom>
          <a:noFill/>
          <a:ln>
            <a:noFill/>
          </a:ln>
        </p:spPr>
        <p:style>
          <a:lnRef idx="0"/>
          <a:fillRef idx="0"/>
          <a:effectRef idx="0"/>
          <a:fontRef idx="minor"/>
        </p:style>
        <p:txBody>
          <a:bodyPr lIns="90000" rIns="90000" tIns="45000" bIns="45000">
            <a:noAutofit/>
          </a:bodyPr>
          <a:p>
            <a:pPr>
              <a:lnSpc>
                <a:spcPct val="90000"/>
              </a:lnSpc>
              <a:spcBef>
                <a:spcPts val="360"/>
              </a:spcBef>
              <a:tabLst>
                <a:tab algn="l" pos="0"/>
              </a:tabLst>
            </a:pPr>
            <a:r>
              <a:rPr b="0" lang="de-DE" sz="1800" spc="-1" strike="noStrike">
                <a:solidFill>
                  <a:srgbClr val="000000"/>
                </a:solidFill>
                <a:latin typeface="Calibri"/>
                <a:ea typeface="DejaVu Sans"/>
              </a:rPr>
              <a:t>Bearbeiter: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Robert Jeutter</a:t>
            </a:r>
            <a:endParaRPr b="0" lang="de-DE" sz="1800" spc="-1" strike="noStrike">
              <a:latin typeface="Arial"/>
            </a:endParaRPr>
          </a:p>
          <a:p>
            <a:pPr>
              <a:lnSpc>
                <a:spcPct val="90000"/>
              </a:lnSpc>
              <a:spcBef>
                <a:spcPts val="360"/>
              </a:spcBef>
              <a:tabLst>
                <a:tab algn="l" pos="0"/>
              </a:tabLst>
            </a:pPr>
            <a:r>
              <a:rPr b="0" lang="de-DE" sz="1800" spc="-1" strike="noStrike">
                <a:solidFill>
                  <a:srgbClr val="000000"/>
                </a:solidFill>
                <a:latin typeface="Calibri"/>
                <a:ea typeface="DejaVu Sans"/>
              </a:rPr>
              <a:t>Betreuer: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M. Sc. Benedict Stephan</a:t>
            </a:r>
            <a:endParaRPr b="0" lang="de-DE" sz="1800" spc="-1" strike="noStrike">
              <a:latin typeface="Arial"/>
            </a:endParaRPr>
          </a:p>
          <a:p>
            <a:pPr>
              <a:lnSpc>
                <a:spcPct val="90000"/>
              </a:lnSpc>
              <a:spcBef>
                <a:spcPts val="360"/>
              </a:spcBef>
              <a:tabLst>
                <a:tab algn="l" pos="0"/>
              </a:tabLst>
            </a:pPr>
            <a:r>
              <a:rPr b="0" lang="de-DE" sz="1800" spc="-1" strike="noStrike">
                <a:solidFill>
                  <a:srgbClr val="000000"/>
                </a:solidFill>
                <a:latin typeface="Calibri"/>
                <a:ea typeface="DejaVu Sans"/>
              </a:rPr>
              <a:t>Betreuender Hochschullehrer: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Prof. H.-M. Groß</a:t>
            </a:r>
            <a:endParaRPr b="0" lang="de-DE" sz="1800" spc="-1" strike="noStrike">
              <a:latin typeface="Arial"/>
            </a:endParaRPr>
          </a:p>
          <a:p>
            <a:pPr>
              <a:lnSpc>
                <a:spcPct val="90000"/>
              </a:lnSpc>
              <a:spcBef>
                <a:spcPts val="360"/>
              </a:spcBef>
              <a:tabLst>
                <a:tab algn="l" pos="0"/>
              </a:tabLst>
            </a:pPr>
            <a:r>
              <a:rPr b="0" lang="de-DE" sz="1800" spc="-1" strike="noStrike">
                <a:solidFill>
                  <a:srgbClr val="000000"/>
                </a:solidFill>
                <a:latin typeface="Calibri"/>
                <a:ea typeface="DejaVu Sans"/>
              </a:rPr>
              <a:t>Datum:</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	</a:t>
            </a:r>
            <a:r>
              <a:rPr b="0" lang="de-DE" sz="1800" spc="-1" strike="noStrike">
                <a:solidFill>
                  <a:srgbClr val="000000"/>
                </a:solidFill>
                <a:latin typeface="Calibri"/>
                <a:ea typeface="DejaVu Sans"/>
              </a:rPr>
              <a:t>25.01.2022</a:t>
            </a:r>
            <a:endParaRPr b="0" lang="de-DE" sz="1800" spc="-1" strike="noStrike">
              <a:latin typeface="Arial"/>
            </a:endParaRPr>
          </a:p>
        </p:txBody>
      </p:sp>
      <p:sp>
        <p:nvSpPr>
          <p:cNvPr id="175" name="CustomShape 3"/>
          <p:cNvSpPr/>
          <p:nvPr/>
        </p:nvSpPr>
        <p:spPr>
          <a:xfrm>
            <a:off x="395640" y="1757880"/>
            <a:ext cx="8738640" cy="391320"/>
          </a:xfrm>
          <a:prstGeom prst="rect">
            <a:avLst/>
          </a:prstGeom>
          <a:noFill/>
          <a:ln>
            <a:noFill/>
          </a:ln>
        </p:spPr>
        <p:style>
          <a:lnRef idx="0"/>
          <a:fillRef idx="0"/>
          <a:effectRef idx="0"/>
          <a:fontRef idx="minor"/>
        </p:style>
        <p:txBody>
          <a:bodyPr lIns="90000" rIns="90000" tIns="45000" bIns="45000">
            <a:spAutoFit/>
          </a:bodyPr>
          <a:p>
            <a:pPr algn="ctr">
              <a:lnSpc>
                <a:spcPct val="110000"/>
              </a:lnSpc>
            </a:pPr>
            <a:r>
              <a:rPr b="0" lang="de-DE" sz="1800" spc="-1" strike="noStrike">
                <a:solidFill>
                  <a:srgbClr val="000000"/>
                </a:solidFill>
                <a:latin typeface="Calibri"/>
                <a:ea typeface="DejaVu Sans"/>
              </a:rPr>
              <a:t>Abschlussvortrag zum Proseminar (Bachelor)</a:t>
            </a:r>
            <a:endParaRPr b="0" lang="de-DE" sz="18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CustomShape 1"/>
          <p:cNvSpPr/>
          <p:nvPr/>
        </p:nvSpPr>
        <p:spPr>
          <a:xfrm>
            <a:off x="720000" y="36000"/>
            <a:ext cx="8219880" cy="5662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Gliederung</a:t>
            </a:r>
            <a:endParaRPr b="0" lang="de-DE" sz="3200" spc="-1" strike="noStrike">
              <a:latin typeface="Arial"/>
            </a:endParaRPr>
          </a:p>
        </p:txBody>
      </p:sp>
      <p:sp>
        <p:nvSpPr>
          <p:cNvPr id="177" name="CustomShape 2"/>
          <p:cNvSpPr/>
          <p:nvPr/>
        </p:nvSpPr>
        <p:spPr>
          <a:xfrm>
            <a:off x="720000" y="770400"/>
            <a:ext cx="8219880" cy="3894120"/>
          </a:xfrm>
          <a:prstGeom prst="rect">
            <a:avLst/>
          </a:prstGeom>
          <a:noFill/>
          <a:ln>
            <a:noFill/>
          </a:ln>
        </p:spPr>
        <p:style>
          <a:lnRef idx="0"/>
          <a:fillRef idx="0"/>
          <a:effectRef idx="0"/>
          <a:fontRef idx="minor"/>
        </p:style>
        <p:txBody>
          <a:bodyPr lIns="90000" rIns="90000" tIns="45000" bIns="45000">
            <a:noAutofit/>
          </a:bodyPr>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Motivation </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Probleme</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Vergleichbarkeit</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Übersicht unterschiedlicher Verfahren</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Teaser</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BundleTrack</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Vergleich &amp; Fazit</a:t>
            </a:r>
            <a:endParaRPr b="0" lang="de-DE" sz="22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Motivation</a:t>
            </a:r>
            <a:endParaRPr b="0" lang="de-DE" sz="3200" spc="-1" strike="noStrike">
              <a:latin typeface="Arial"/>
            </a:endParaRPr>
          </a:p>
        </p:txBody>
      </p:sp>
      <p:pic>
        <p:nvPicPr>
          <p:cNvPr id="179" name="" descr=""/>
          <p:cNvPicPr/>
          <p:nvPr/>
        </p:nvPicPr>
        <p:blipFill>
          <a:blip r:embed="rId1"/>
          <a:stretch/>
        </p:blipFill>
        <p:spPr>
          <a:xfrm>
            <a:off x="7322400" y="2664000"/>
            <a:ext cx="1243800" cy="1870200"/>
          </a:xfrm>
          <a:prstGeom prst="rect">
            <a:avLst/>
          </a:prstGeom>
          <a:ln>
            <a:noFill/>
          </a:ln>
        </p:spPr>
      </p:pic>
      <p:sp>
        <p:nvSpPr>
          <p:cNvPr id="180" name="CustomShape 2"/>
          <p:cNvSpPr/>
          <p:nvPr/>
        </p:nvSpPr>
        <p:spPr>
          <a:xfrm>
            <a:off x="7710480" y="4464000"/>
            <a:ext cx="999720" cy="3520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300" spc="-1" strike="noStrike">
                <a:solidFill>
                  <a:srgbClr val="000000"/>
                </a:solidFill>
                <a:latin typeface="Arial"/>
                <a:ea typeface="DejaVu Sans"/>
              </a:rPr>
              <a:t>[</a:t>
            </a:r>
            <a:r>
              <a:rPr b="0" lang="de-DE" sz="1100" spc="-1" strike="noStrike">
                <a:solidFill>
                  <a:srgbClr val="000000"/>
                </a:solidFill>
                <a:latin typeface="Arial"/>
                <a:ea typeface="DejaVu Sans"/>
              </a:rPr>
              <a:t>Care-o-bot</a:t>
            </a:r>
            <a:r>
              <a:rPr b="0" lang="de-DE" sz="1300" spc="-1" strike="noStrike">
                <a:solidFill>
                  <a:srgbClr val="000000"/>
                </a:solidFill>
                <a:latin typeface="Arial"/>
                <a:ea typeface="DejaVu Sans"/>
              </a:rPr>
              <a:t>]</a:t>
            </a:r>
            <a:endParaRPr b="0" lang="de-DE" sz="1300" spc="-1" strike="noStrike">
              <a:latin typeface="Arial"/>
            </a:endParaRPr>
          </a:p>
        </p:txBody>
      </p:sp>
      <p:pic>
        <p:nvPicPr>
          <p:cNvPr id="181" name="" descr=""/>
          <p:cNvPicPr/>
          <p:nvPr/>
        </p:nvPicPr>
        <p:blipFill>
          <a:blip r:embed="rId2"/>
          <a:stretch/>
        </p:blipFill>
        <p:spPr>
          <a:xfrm>
            <a:off x="887400" y="2526840"/>
            <a:ext cx="2062800" cy="2079360"/>
          </a:xfrm>
          <a:prstGeom prst="rect">
            <a:avLst/>
          </a:prstGeom>
          <a:ln>
            <a:noFill/>
          </a:ln>
        </p:spPr>
      </p:pic>
      <p:sp>
        <p:nvSpPr>
          <p:cNvPr id="182" name="CustomShape 3"/>
          <p:cNvSpPr/>
          <p:nvPr/>
        </p:nvSpPr>
        <p:spPr>
          <a:xfrm>
            <a:off x="2088000" y="4536000"/>
            <a:ext cx="996480" cy="2934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[Pick&amp;</a:t>
            </a:r>
            <a:r>
              <a:rPr b="0" lang="de-DE" sz="1050" spc="-1" strike="noStrike">
                <a:solidFill>
                  <a:srgbClr val="000000"/>
                </a:solidFill>
                <a:latin typeface="Arial"/>
                <a:ea typeface="DejaVu Sans"/>
              </a:rPr>
              <a:t>Place</a:t>
            </a:r>
            <a:r>
              <a:rPr b="0" lang="de-DE" sz="1100" spc="-1" strike="noStrike">
                <a:solidFill>
                  <a:srgbClr val="000000"/>
                </a:solidFill>
                <a:latin typeface="Arial"/>
                <a:ea typeface="DejaVu Sans"/>
              </a:rPr>
              <a:t>]</a:t>
            </a:r>
            <a:endParaRPr b="0" lang="de-DE" sz="1100" spc="-1" strike="noStrike">
              <a:latin typeface="Arial"/>
            </a:endParaRPr>
          </a:p>
        </p:txBody>
      </p:sp>
      <p:sp>
        <p:nvSpPr>
          <p:cNvPr id="183" name="CustomShape 4"/>
          <p:cNvSpPr/>
          <p:nvPr/>
        </p:nvSpPr>
        <p:spPr>
          <a:xfrm>
            <a:off x="870840" y="660600"/>
            <a:ext cx="7839360" cy="849600"/>
          </a:xfrm>
          <a:prstGeom prst="rect">
            <a:avLst/>
          </a:prstGeom>
          <a:noFill/>
          <a:ln>
            <a:noFill/>
          </a:ln>
        </p:spPr>
        <p:style>
          <a:lnRef idx="0"/>
          <a:fillRef idx="0"/>
          <a:effectRef idx="0"/>
          <a:fontRef idx="minor"/>
        </p:style>
        <p:txBody>
          <a:bodyPr lIns="90000" rIns="90000" tIns="45000" bIns="45000">
            <a:noAutofit/>
          </a:bodyPr>
          <a:p>
            <a:pPr lvl="1" marL="432000" indent="-214200">
              <a:lnSpc>
                <a:spcPct val="150000"/>
              </a:lnSpc>
              <a:buClr>
                <a:srgbClr val="000000"/>
              </a:buClr>
              <a:buSzPct val="45000"/>
              <a:buFont typeface="Wingdings" charset="2"/>
              <a:buChar char=""/>
            </a:pPr>
            <a:r>
              <a:rPr b="0" lang="de-DE" sz="1800" spc="-1" strike="noStrike">
                <a:solidFill>
                  <a:srgbClr val="000000"/>
                </a:solidFill>
                <a:latin typeface="Arial"/>
                <a:ea typeface="DejaVu Sans"/>
              </a:rPr>
              <a:t>Objekte erkennen, sortieren und zuordnen</a:t>
            </a:r>
            <a:endParaRPr b="0" lang="de-DE" sz="1800" spc="-1" strike="noStrike">
              <a:latin typeface="Arial"/>
            </a:endParaRPr>
          </a:p>
          <a:p>
            <a:pPr lvl="1" marL="432000" indent="-214200">
              <a:lnSpc>
                <a:spcPct val="150000"/>
              </a:lnSpc>
              <a:buClr>
                <a:srgbClr val="000000"/>
              </a:buClr>
              <a:buSzPct val="45000"/>
              <a:buFont typeface="Wingdings" charset="2"/>
              <a:buChar char=""/>
            </a:pPr>
            <a:r>
              <a:rPr b="0" lang="de-DE" sz="1800" spc="-1" strike="noStrike">
                <a:solidFill>
                  <a:srgbClr val="000000"/>
                </a:solidFill>
                <a:latin typeface="Arial"/>
                <a:ea typeface="DejaVu Sans"/>
              </a:rPr>
              <a:t>Vergleich mit Computer-Modellen</a:t>
            </a:r>
            <a:endParaRPr b="0" lang="de-DE" sz="1800" spc="-1" strike="noStrike">
              <a:latin typeface="Arial"/>
            </a:endParaRPr>
          </a:p>
          <a:p>
            <a:pPr lvl="1" marL="432000" indent="-214200">
              <a:lnSpc>
                <a:spcPct val="150000"/>
              </a:lnSpc>
              <a:buClr>
                <a:srgbClr val="000000"/>
              </a:buClr>
              <a:buSzPct val="45000"/>
              <a:buFont typeface="Wingdings" charset="2"/>
              <a:buChar char=""/>
            </a:pPr>
            <a:r>
              <a:rPr b="0" lang="de-DE" sz="1800" spc="-1" strike="noStrike">
                <a:solidFill>
                  <a:srgbClr val="000000"/>
                </a:solidFill>
                <a:latin typeface="Arial"/>
                <a:ea typeface="DejaVu Sans"/>
              </a:rPr>
              <a:t>Interaktion mit Umwelt</a:t>
            </a:r>
            <a:endParaRPr b="0" lang="de-DE" sz="1800" spc="-1" strike="noStrike">
              <a:latin typeface="Arial"/>
            </a:endParaRPr>
          </a:p>
        </p:txBody>
      </p:sp>
      <p:pic>
        <p:nvPicPr>
          <p:cNvPr id="184" name="" descr=""/>
          <p:cNvPicPr/>
          <p:nvPr/>
        </p:nvPicPr>
        <p:blipFill>
          <a:blip r:embed="rId3"/>
          <a:stretch/>
        </p:blipFill>
        <p:spPr>
          <a:xfrm>
            <a:off x="3807720" y="1584000"/>
            <a:ext cx="2238480" cy="3377160"/>
          </a:xfrm>
          <a:prstGeom prst="rect">
            <a:avLst/>
          </a:prstGeom>
          <a:ln>
            <a:noFill/>
          </a:ln>
        </p:spPr>
      </p:pic>
      <p:sp>
        <p:nvSpPr>
          <p:cNvPr id="185" name="CustomShape 5"/>
          <p:cNvSpPr/>
          <p:nvPr/>
        </p:nvSpPr>
        <p:spPr>
          <a:xfrm>
            <a:off x="4536000" y="4758120"/>
            <a:ext cx="999720" cy="3520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300" spc="-1" strike="noStrike">
                <a:solidFill>
                  <a:srgbClr val="000000"/>
                </a:solidFill>
                <a:latin typeface="Arial"/>
                <a:ea typeface="DejaVu Sans"/>
              </a:rPr>
              <a:t>[</a:t>
            </a:r>
            <a:r>
              <a:rPr b="0" lang="de-DE" sz="1100" spc="-1" strike="noStrike">
                <a:solidFill>
                  <a:srgbClr val="000000"/>
                </a:solidFill>
                <a:latin typeface="Arial"/>
                <a:ea typeface="DejaVu Sans"/>
              </a:rPr>
              <a:t>Metra</a:t>
            </a:r>
            <a:r>
              <a:rPr b="0" lang="de-DE" sz="1300" spc="-1" strike="noStrike">
                <a:solidFill>
                  <a:srgbClr val="000000"/>
                </a:solidFill>
                <a:latin typeface="Arial"/>
                <a:ea typeface="DejaVu Sans"/>
              </a:rPr>
              <a:t>]</a:t>
            </a:r>
            <a:endParaRPr b="0" lang="de-DE" sz="1300" spc="-1" strike="noStrike">
              <a:latin typeface="Arial"/>
            </a:endParaRPr>
          </a:p>
        </p:txBody>
      </p:sp>
      <p:sp>
        <p:nvSpPr>
          <p:cNvPr id="186" name="CustomShape 6"/>
          <p:cNvSpPr/>
          <p:nvPr/>
        </p:nvSpPr>
        <p:spPr>
          <a:xfrm>
            <a:off x="7852680" y="1944000"/>
            <a:ext cx="1144080" cy="2142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000" spc="-1" strike="noStrike">
                <a:solidFill>
                  <a:srgbClr val="000000"/>
                </a:solidFill>
                <a:latin typeface="Arial"/>
                <a:ea typeface="DejaVu Sans"/>
              </a:rPr>
              <a:t>[ObjectTracking]</a:t>
            </a:r>
            <a:endParaRPr b="0" lang="de-DE" sz="1000" spc="-1" strike="noStrike">
              <a:latin typeface="Arial"/>
            </a:endParaRPr>
          </a:p>
        </p:txBody>
      </p:sp>
      <p:pic>
        <p:nvPicPr>
          <p:cNvPr id="187" name="" descr=""/>
          <p:cNvPicPr/>
          <p:nvPr/>
        </p:nvPicPr>
        <p:blipFill>
          <a:blip r:embed="rId4"/>
          <a:stretch/>
        </p:blipFill>
        <p:spPr>
          <a:xfrm>
            <a:off x="6264000" y="504000"/>
            <a:ext cx="2588760" cy="1454760"/>
          </a:xfrm>
          <a:prstGeom prst="rect">
            <a:avLst/>
          </a:prstGeom>
          <a:ln>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Probleme</a:t>
            </a:r>
            <a:endParaRPr b="0" lang="de-DE" sz="3200" spc="-1" strike="noStrike">
              <a:latin typeface="Arial"/>
            </a:endParaRPr>
          </a:p>
        </p:txBody>
      </p:sp>
      <p:sp>
        <p:nvSpPr>
          <p:cNvPr id="189" name="CustomShape 2"/>
          <p:cNvSpPr/>
          <p:nvPr/>
        </p:nvSpPr>
        <p:spPr>
          <a:xfrm>
            <a:off x="725400" y="642600"/>
            <a:ext cx="7839360" cy="4178160"/>
          </a:xfrm>
          <a:prstGeom prst="rect">
            <a:avLst/>
          </a:prstGeom>
          <a:noFill/>
          <a:ln>
            <a:noFill/>
          </a:ln>
        </p:spPr>
        <p:style>
          <a:lnRef idx="0"/>
          <a:fillRef idx="0"/>
          <a:effectRef idx="0"/>
          <a:fontRef idx="minor"/>
        </p:style>
        <p:txBody>
          <a:bodyPr lIns="90000" rIns="90000" tIns="45000" bIns="45000">
            <a:noAutofit/>
          </a:bodyPr>
          <a:p>
            <a:pPr lvl="1" marL="432000" indent="-212760">
              <a:lnSpc>
                <a:spcPct val="200000"/>
              </a:lnSpc>
              <a:buClr>
                <a:srgbClr val="000000"/>
              </a:buClr>
              <a:buSzPct val="45000"/>
              <a:buFont typeface="Wingdings" charset="2"/>
              <a:buChar char=""/>
            </a:pPr>
            <a:r>
              <a:rPr b="0" lang="de-DE" sz="2600" spc="-1" strike="noStrike">
                <a:solidFill>
                  <a:srgbClr val="000000"/>
                </a:solidFill>
                <a:latin typeface="Arial"/>
                <a:ea typeface="DejaVu Sans"/>
              </a:rPr>
              <a:t>viele einzelne Objekte</a:t>
            </a:r>
            <a:endParaRPr b="0" lang="de-DE" sz="2600" spc="-1" strike="noStrike">
              <a:latin typeface="Arial"/>
            </a:endParaRPr>
          </a:p>
          <a:p>
            <a:pPr lvl="1" marL="432000" indent="-212760">
              <a:lnSpc>
                <a:spcPct val="200000"/>
              </a:lnSpc>
              <a:buClr>
                <a:srgbClr val="000000"/>
              </a:buClr>
              <a:buSzPct val="45000"/>
              <a:buFont typeface="Wingdings" charset="2"/>
              <a:buChar char=""/>
            </a:pPr>
            <a:r>
              <a:rPr b="0" lang="de-DE" sz="2600" spc="-1" strike="noStrike">
                <a:solidFill>
                  <a:srgbClr val="000000"/>
                </a:solidFill>
                <a:latin typeface="Arial"/>
                <a:ea typeface="DejaVu Sans"/>
              </a:rPr>
              <a:t>schlecht/nicht texturierte Objekte</a:t>
            </a:r>
            <a:endParaRPr b="0" lang="de-DE" sz="2600" spc="-1" strike="noStrike">
              <a:latin typeface="Arial"/>
            </a:endParaRPr>
          </a:p>
          <a:p>
            <a:pPr lvl="1" marL="432000" indent="-212760">
              <a:lnSpc>
                <a:spcPct val="200000"/>
              </a:lnSpc>
              <a:buClr>
                <a:srgbClr val="000000"/>
              </a:buClr>
              <a:buSzPct val="45000"/>
              <a:buFont typeface="Wingdings" charset="2"/>
              <a:buChar char=""/>
            </a:pPr>
            <a:r>
              <a:rPr b="0" lang="de-DE" sz="2600" spc="-1" strike="noStrike">
                <a:solidFill>
                  <a:srgbClr val="000000"/>
                </a:solidFill>
                <a:latin typeface="Arial"/>
                <a:ea typeface="Noto Sans CJK SC"/>
              </a:rPr>
              <a:t>Verdeckungen</a:t>
            </a:r>
            <a:endParaRPr b="0" lang="de-DE" sz="2600" spc="-1" strike="noStrike">
              <a:latin typeface="Arial"/>
            </a:endParaRPr>
          </a:p>
          <a:p>
            <a:pPr lvl="1" marL="432000" indent="-212760">
              <a:lnSpc>
                <a:spcPct val="200000"/>
              </a:lnSpc>
              <a:buClr>
                <a:srgbClr val="000000"/>
              </a:buClr>
              <a:buSzPct val="45000"/>
              <a:buFont typeface="Wingdings" charset="2"/>
              <a:buChar char=""/>
            </a:pPr>
            <a:r>
              <a:rPr b="0" lang="de-DE" sz="2600" spc="-1" strike="noStrike">
                <a:solidFill>
                  <a:srgbClr val="000000"/>
                </a:solidFill>
                <a:latin typeface="Arial"/>
                <a:ea typeface="DejaVu Sans"/>
              </a:rPr>
              <a:t>unbekannte Objekte</a:t>
            </a:r>
            <a:endParaRPr b="0" lang="de-DE" sz="26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CustomShape 1"/>
          <p:cNvSpPr/>
          <p:nvPr/>
        </p:nvSpPr>
        <p:spPr>
          <a:xfrm>
            <a:off x="720000" y="36000"/>
            <a:ext cx="8219880" cy="5662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Gliederung</a:t>
            </a:r>
            <a:endParaRPr b="0" lang="de-DE" sz="3200" spc="-1" strike="noStrike">
              <a:latin typeface="Arial"/>
            </a:endParaRPr>
          </a:p>
        </p:txBody>
      </p:sp>
      <p:sp>
        <p:nvSpPr>
          <p:cNvPr id="191" name="CustomShape 2"/>
          <p:cNvSpPr/>
          <p:nvPr/>
        </p:nvSpPr>
        <p:spPr>
          <a:xfrm>
            <a:off x="720000" y="770400"/>
            <a:ext cx="8219880" cy="3894120"/>
          </a:xfrm>
          <a:prstGeom prst="rect">
            <a:avLst/>
          </a:prstGeom>
          <a:noFill/>
          <a:ln>
            <a:noFill/>
          </a:ln>
        </p:spPr>
        <p:style>
          <a:lnRef idx="0"/>
          <a:fillRef idx="0"/>
          <a:effectRef idx="0"/>
          <a:fontRef idx="minor"/>
        </p:style>
        <p:txBody>
          <a:bodyPr lIns="90000" rIns="90000" tIns="45000" bIns="45000">
            <a:noAutofit/>
          </a:bodyPr>
          <a:p>
            <a:pPr marL="342000" indent="-332280">
              <a:lnSpc>
                <a:spcPct val="100000"/>
              </a:lnSpc>
              <a:spcBef>
                <a:spcPts val="1800"/>
              </a:spcBef>
              <a:buClr>
                <a:srgbClr val="004b83"/>
              </a:buClr>
              <a:buFont typeface="StarSymbol"/>
              <a:buAutoNum type="arabicPeriod"/>
            </a:pPr>
            <a:r>
              <a:rPr b="1" lang="de-DE" sz="2200" spc="-1" strike="noStrike">
                <a:solidFill>
                  <a:srgbClr val="778899"/>
                </a:solidFill>
                <a:latin typeface="Calibri"/>
                <a:ea typeface="DejaVu Sans"/>
              </a:rPr>
              <a:t>Motivation</a:t>
            </a:r>
            <a:r>
              <a:rPr b="1" lang="de-DE" sz="2200" spc="-1" strike="noStrike">
                <a:solidFill>
                  <a:srgbClr val="004b83"/>
                </a:solidFill>
                <a:latin typeface="Calibri"/>
                <a:ea typeface="DejaVu Sans"/>
              </a:rPr>
              <a:t> </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778899"/>
                </a:solidFill>
                <a:latin typeface="Calibri"/>
                <a:ea typeface="DejaVu Sans"/>
              </a:rPr>
              <a:t>Probleme</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Vergleichbarkeit</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Übersicht unterschiedlicher Verfahren</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Teaser</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BundleTrack</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Vergleich  &amp; Fazit</a:t>
            </a:r>
            <a:endParaRPr b="0" lang="de-DE" sz="2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Verfahren vergleichbar machen</a:t>
            </a:r>
            <a:endParaRPr b="0" lang="de-DE" sz="3200" spc="-1" strike="noStrike">
              <a:latin typeface="Arial"/>
            </a:endParaRPr>
          </a:p>
        </p:txBody>
      </p:sp>
      <p:sp>
        <p:nvSpPr>
          <p:cNvPr id="193" name="CustomShape 2"/>
          <p:cNvSpPr/>
          <p:nvPr/>
        </p:nvSpPr>
        <p:spPr>
          <a:xfrm>
            <a:off x="864000" y="864000"/>
            <a:ext cx="7983360" cy="28972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2D/3D, CAD, Schablone, Kategorie, ohne</a:t>
            </a:r>
            <a:endParaRPr b="0" lang="de-DE" sz="1800" spc="-1" strike="noStrike">
              <a:latin typeface="Arial"/>
            </a:endParaRPr>
          </a:p>
          <a:p>
            <a:pPr>
              <a:lnSpc>
                <a:spcPct val="100000"/>
              </a:lnSpc>
            </a:pPr>
            <a:endParaRPr b="0" lang="de-DE" sz="1800" spc="-1" strike="noStrike">
              <a:latin typeface="Arial"/>
            </a:endParaRPr>
          </a:p>
          <a:p>
            <a:pPr>
              <a:lnSpc>
                <a:spcPct val="100000"/>
              </a:lnSpc>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 (2D), RGB-D (3D), Punktwolken (3D)</a:t>
            </a:r>
            <a:endParaRPr b="0" lang="de-DE" sz="1800" spc="-1" strike="noStrike">
              <a:latin typeface="Arial"/>
            </a:endParaRPr>
          </a:p>
          <a:p>
            <a:pPr>
              <a:lnSpc>
                <a:spcPct val="100000"/>
              </a:lnSpc>
            </a:pPr>
            <a:endParaRPr b="0" lang="de-DE" sz="1800" spc="-1" strike="noStrike">
              <a:latin typeface="Arial"/>
            </a:endParaRPr>
          </a:p>
          <a:p>
            <a:pPr>
              <a:lnSpc>
                <a:spcPct val="100000"/>
              </a:lnSpc>
            </a:pPr>
            <a:r>
              <a:rPr b="1" lang="de-DE" sz="1800" spc="-1" strike="noStrike">
                <a:solidFill>
                  <a:srgbClr val="000000"/>
                </a:solidFill>
                <a:latin typeface="Arial"/>
                <a:ea typeface="DejaVu Sans"/>
              </a:rPr>
              <a:t>Datensätze</a:t>
            </a:r>
            <a:r>
              <a:rPr b="0" lang="de-DE" sz="1800" spc="-1" strike="noStrike">
                <a:solidFill>
                  <a:srgbClr val="000000"/>
                </a:solidFill>
                <a:latin typeface="Arial"/>
                <a:ea typeface="DejaVu Sans"/>
              </a:rPr>
              <a:t>: NOCS, YCB, LineMOD, LineMOD-Occlusion, ShapeNet</a:t>
            </a:r>
            <a:endParaRPr b="0" lang="de-DE" sz="1800" spc="-1" strike="noStrike">
              <a:latin typeface="Arial"/>
            </a:endParaRPr>
          </a:p>
          <a:p>
            <a:pPr>
              <a:lnSpc>
                <a:spcPct val="100000"/>
              </a:lnSpc>
            </a:pPr>
            <a:endParaRPr b="0" lang="de-DE" sz="1800" spc="-1" strike="noStrike">
              <a:latin typeface="Arial"/>
            </a:endParaRPr>
          </a:p>
          <a:p>
            <a:pPr>
              <a:lnSpc>
                <a:spcPct val="100000"/>
              </a:lnSpc>
            </a:pPr>
            <a:r>
              <a:rPr b="1" lang="de-DE" sz="1800" spc="-1" strike="noStrike">
                <a:solidFill>
                  <a:srgbClr val="000000"/>
                </a:solidFill>
                <a:latin typeface="Arial"/>
                <a:ea typeface="DejaVu Sans"/>
              </a:rPr>
              <a:t>Genauigkeit</a:t>
            </a:r>
            <a:endParaRPr b="0" lang="de-DE" sz="1800" spc="-1" strike="noStrike">
              <a:latin typeface="Arial"/>
            </a:endParaRPr>
          </a:p>
          <a:p>
            <a:pPr>
              <a:lnSpc>
                <a:spcPct val="100000"/>
              </a:lnSpc>
            </a:pPr>
            <a:endParaRPr b="0" lang="de-DE" sz="1800" spc="-1" strike="noStrike">
              <a:latin typeface="Arial"/>
            </a:endParaRPr>
          </a:p>
          <a:p>
            <a:pPr>
              <a:lnSpc>
                <a:spcPct val="100000"/>
              </a:lnSpc>
            </a:pPr>
            <a:r>
              <a:rPr b="1" lang="de-DE" sz="1800" spc="-1" strike="noStrike">
                <a:solidFill>
                  <a:srgbClr val="000000"/>
                </a:solidFill>
                <a:latin typeface="Arial"/>
                <a:ea typeface="DejaVu Sans"/>
              </a:rPr>
              <a:t>Ressourcen</a:t>
            </a:r>
            <a:endParaRPr b="0" lang="de-DE" sz="1800" spc="-1" strike="noStrike">
              <a:latin typeface="Arial"/>
            </a:endParaRPr>
          </a:p>
          <a:p>
            <a:pPr>
              <a:lnSpc>
                <a:spcPct val="100000"/>
              </a:lnSpc>
            </a:pPr>
            <a:endParaRPr b="0" lang="de-DE" sz="1800" spc="-1" strike="noStrike">
              <a:latin typeface="Arial"/>
            </a:endParaRPr>
          </a:p>
          <a:p>
            <a:pPr>
              <a:lnSpc>
                <a:spcPct val="100000"/>
              </a:lnSpc>
            </a:pPr>
            <a:r>
              <a:rPr b="1" lang="de-DE" sz="1800" spc="-1" strike="noStrike">
                <a:solidFill>
                  <a:srgbClr val="000000"/>
                </a:solidFill>
                <a:latin typeface="Arial"/>
                <a:ea typeface="DejaVu Sans"/>
              </a:rPr>
              <a:t>Laufzeit</a:t>
            </a:r>
            <a:endParaRPr b="0" lang="de-DE" sz="1800" spc="-1" strike="noStrike">
              <a:latin typeface="Arial"/>
            </a:endParaRPr>
          </a:p>
        </p:txBody>
      </p:sp>
      <p:pic>
        <p:nvPicPr>
          <p:cNvPr id="194" name="" descr=""/>
          <p:cNvPicPr/>
          <p:nvPr/>
        </p:nvPicPr>
        <p:blipFill>
          <a:blip r:embed="rId1"/>
          <a:stretch/>
        </p:blipFill>
        <p:spPr>
          <a:xfrm>
            <a:off x="4824000" y="2592000"/>
            <a:ext cx="4021920" cy="1802160"/>
          </a:xfrm>
          <a:prstGeom prst="rect">
            <a:avLst/>
          </a:prstGeom>
          <a:ln>
            <a:noFill/>
          </a:ln>
        </p:spPr>
      </p:pic>
      <p:sp>
        <p:nvSpPr>
          <p:cNvPr id="195" name="CustomShape 3"/>
          <p:cNvSpPr/>
          <p:nvPr/>
        </p:nvSpPr>
        <p:spPr>
          <a:xfrm>
            <a:off x="7992000" y="4680000"/>
            <a:ext cx="711360" cy="293400"/>
          </a:xfrm>
          <a:prstGeom prst="rect">
            <a:avLst/>
          </a:prstGeom>
          <a:noFill/>
          <a:ln>
            <a:noFill/>
          </a:ln>
        </p:spPr>
        <p:style>
          <a:lnRef idx="0"/>
          <a:fillRef idx="0"/>
          <a:effectRef idx="0"/>
          <a:fontRef idx="minor"/>
        </p:style>
      </p:sp>
      <p:sp>
        <p:nvSpPr>
          <p:cNvPr id="196" name="CustomShape 4"/>
          <p:cNvSpPr/>
          <p:nvPr/>
        </p:nvSpPr>
        <p:spPr>
          <a:xfrm>
            <a:off x="4824000" y="4411440"/>
            <a:ext cx="402804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0" lang="de-DE" sz="700" spc="-1" strike="noStrike">
                <a:solidFill>
                  <a:srgbClr val="000000"/>
                </a:solidFill>
                <a:latin typeface="Arial"/>
                <a:ea typeface="Noto Sans CJK SC"/>
              </a:rPr>
              <a:t>YCB</a:t>
            </a:r>
            <a:r>
              <a:rPr b="0" lang="de-DE" sz="360" spc="-1" strike="noStrike">
                <a:solidFill>
                  <a:srgbClr val="000000"/>
                </a:solidFill>
                <a:latin typeface="Arial"/>
                <a:ea typeface="Noto Sans CJK SC"/>
              </a:rPr>
              <a:t>,</a:t>
            </a:r>
            <a:r>
              <a:rPr b="0" lang="de-DE" sz="230" spc="-1" strike="noStrike">
                <a:solidFill>
                  <a:srgbClr val="000000"/>
                </a:solidFill>
                <a:latin typeface="Arial"/>
                <a:ea typeface="Noto Sans CJK SC"/>
              </a:rPr>
              <a:t> </a:t>
            </a:r>
            <a:r>
              <a:rPr b="0" lang="de-DE" sz="360" spc="-1" strike="noStrike">
                <a:solidFill>
                  <a:srgbClr val="000000"/>
                </a:solidFill>
                <a:latin typeface="Arial"/>
                <a:ea typeface="DejaVu Sans"/>
              </a:rPr>
              <a:t> </a:t>
            </a:r>
            <a:r>
              <a:rPr b="0" lang="de-DE" sz="700" spc="-1" strike="noStrike" u="sng">
                <a:solidFill>
                  <a:srgbClr val="0000ff"/>
                </a:solidFill>
                <a:uFillTx/>
                <a:latin typeface="Arial"/>
                <a:ea typeface="DejaVu Sans"/>
                <a:hlinkClick r:id="rId2"/>
              </a:rPr>
              <a:t>https://www.researchgate.net/profile/Jens-Lundell-2/publication/336147823</a:t>
            </a:r>
            <a:endParaRPr b="0" lang="de-DE" sz="7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Datensatz: Bildstrom vs. Standbild</a:t>
            </a:r>
            <a:endParaRPr b="0" lang="de-DE" sz="3200" spc="-1" strike="noStrike">
              <a:latin typeface="Arial"/>
            </a:endParaRPr>
          </a:p>
        </p:txBody>
      </p:sp>
      <p:sp>
        <p:nvSpPr>
          <p:cNvPr id="198" name="CustomShape 2"/>
          <p:cNvSpPr/>
          <p:nvPr/>
        </p:nvSpPr>
        <p:spPr>
          <a:xfrm>
            <a:off x="720000" y="1512000"/>
            <a:ext cx="3884760" cy="3092760"/>
          </a:xfrm>
          <a:prstGeom prst="rect">
            <a:avLst/>
          </a:prstGeom>
          <a:noFill/>
          <a:ln>
            <a:noFill/>
          </a:ln>
        </p:spPr>
        <p:style>
          <a:lnRef idx="0"/>
          <a:fillRef idx="0"/>
          <a:effectRef idx="0"/>
          <a:fontRef idx="minor"/>
        </p:style>
        <p:txBody>
          <a:bodyPr lIns="90000" rIns="90000" tIns="45000" bIns="45000">
            <a:noAutofit/>
          </a:bodyPr>
          <a:p>
            <a:pPr marL="216000" indent="-212760">
              <a:lnSpc>
                <a:spcPct val="150000"/>
              </a:lnSpc>
              <a:buClr>
                <a:srgbClr val="000000"/>
              </a:buClr>
              <a:buSzPct val="45000"/>
              <a:buFont typeface="Wingdings" charset="2"/>
              <a:buChar char=""/>
            </a:pPr>
            <a:r>
              <a:rPr b="0" lang="de-DE" sz="1400" spc="-1" strike="noStrike">
                <a:solidFill>
                  <a:srgbClr val="000000"/>
                </a:solidFill>
                <a:latin typeface="Arial"/>
                <a:ea typeface="DejaVu Sans"/>
              </a:rPr>
              <a:t>Abgleich und Optimierung durch vorherige Ergebnisse</a:t>
            </a:r>
            <a:endParaRPr b="0" lang="de-DE" sz="1400" spc="-1" strike="noStrike">
              <a:latin typeface="Arial"/>
            </a:endParaRPr>
          </a:p>
          <a:p>
            <a:pPr marL="216000" indent="-212760">
              <a:lnSpc>
                <a:spcPct val="150000"/>
              </a:lnSpc>
              <a:buClr>
                <a:srgbClr val="000000"/>
              </a:buClr>
              <a:buSzPct val="45000"/>
              <a:buFont typeface="Wingdings" charset="2"/>
              <a:buChar char=""/>
            </a:pPr>
            <a:r>
              <a:rPr b="0" lang="de-DE" sz="1400" spc="-1" strike="noStrike">
                <a:solidFill>
                  <a:srgbClr val="000000"/>
                </a:solidFill>
                <a:latin typeface="Arial"/>
                <a:ea typeface="DejaVu Sans"/>
              </a:rPr>
              <a:t>robustere Ergebnisse</a:t>
            </a:r>
            <a:endParaRPr b="0" lang="de-DE" sz="1400" spc="-1" strike="noStrike">
              <a:latin typeface="Arial"/>
            </a:endParaRPr>
          </a:p>
          <a:p>
            <a:pPr marL="216000" indent="-212760">
              <a:lnSpc>
                <a:spcPct val="150000"/>
              </a:lnSpc>
              <a:buClr>
                <a:srgbClr val="000000"/>
              </a:buClr>
              <a:buSzPct val="45000"/>
              <a:buFont typeface="Wingdings" charset="2"/>
              <a:buChar char=""/>
            </a:pPr>
            <a:r>
              <a:rPr b="0" lang="de-DE" sz="1400" spc="-1" strike="noStrike">
                <a:solidFill>
                  <a:srgbClr val="000000"/>
                </a:solidFill>
                <a:latin typeface="Arial"/>
                <a:ea typeface="DejaVu Sans"/>
              </a:rPr>
              <a:t>Fehlerfortpflanzung möglich</a:t>
            </a:r>
            <a:endParaRPr b="0" lang="de-DE" sz="1400" spc="-1" strike="noStrike">
              <a:latin typeface="Arial"/>
            </a:endParaRPr>
          </a:p>
          <a:p>
            <a:pPr marL="216000" indent="-212760">
              <a:lnSpc>
                <a:spcPct val="150000"/>
              </a:lnSpc>
              <a:buClr>
                <a:srgbClr val="000000"/>
              </a:buClr>
              <a:buSzPct val="45000"/>
              <a:buFont typeface="Wingdings" charset="2"/>
              <a:buChar char=""/>
            </a:pPr>
            <a:r>
              <a:rPr b="0" lang="de-DE" sz="1400" spc="-1" strike="noStrike">
                <a:solidFill>
                  <a:srgbClr val="000000"/>
                </a:solidFill>
                <a:latin typeface="Arial"/>
                <a:ea typeface="DejaVu Sans"/>
              </a:rPr>
              <a:t>Durch FPS variabel einstellbar</a:t>
            </a:r>
            <a:endParaRPr b="0" lang="de-DE" sz="1400" spc="-1" strike="noStrike">
              <a:latin typeface="Arial"/>
            </a:endParaRPr>
          </a:p>
        </p:txBody>
      </p:sp>
      <p:sp>
        <p:nvSpPr>
          <p:cNvPr id="199" name="CustomShape 3"/>
          <p:cNvSpPr/>
          <p:nvPr/>
        </p:nvSpPr>
        <p:spPr>
          <a:xfrm>
            <a:off x="4824000" y="1512000"/>
            <a:ext cx="4244760" cy="3092760"/>
          </a:xfrm>
          <a:prstGeom prst="rect">
            <a:avLst/>
          </a:prstGeom>
          <a:noFill/>
          <a:ln>
            <a:noFill/>
          </a:ln>
        </p:spPr>
        <p:style>
          <a:lnRef idx="0"/>
          <a:fillRef idx="0"/>
          <a:effectRef idx="0"/>
          <a:fontRef idx="minor"/>
        </p:style>
        <p:txBody>
          <a:bodyPr lIns="90000" rIns="90000" tIns="45000" bIns="45000">
            <a:noAutofit/>
          </a:bodyPr>
          <a:p>
            <a:pPr marL="216000" indent="-212760">
              <a:lnSpc>
                <a:spcPct val="150000"/>
              </a:lnSpc>
              <a:buClr>
                <a:srgbClr val="000000"/>
              </a:buClr>
              <a:buSzPct val="45000"/>
              <a:buFont typeface="Wingdings" charset="2"/>
              <a:buChar char=""/>
            </a:pPr>
            <a:r>
              <a:rPr b="0" lang="de-DE" sz="1400" spc="-1" strike="noStrike">
                <a:solidFill>
                  <a:srgbClr val="000000"/>
                </a:solidFill>
                <a:latin typeface="Arial"/>
                <a:ea typeface="DejaVu Sans"/>
              </a:rPr>
              <a:t>Keine Optimierung durch vorherige Ergebnisse</a:t>
            </a:r>
            <a:endParaRPr b="0" lang="de-DE" sz="1400" spc="-1" strike="noStrike">
              <a:latin typeface="Arial"/>
            </a:endParaRPr>
          </a:p>
          <a:p>
            <a:pPr marL="216000" indent="-212760">
              <a:lnSpc>
                <a:spcPct val="150000"/>
              </a:lnSpc>
              <a:buClr>
                <a:srgbClr val="000000"/>
              </a:buClr>
              <a:buSzPct val="45000"/>
              <a:buFont typeface="Wingdings" charset="2"/>
              <a:buChar char=""/>
            </a:pPr>
            <a:r>
              <a:rPr b="0" lang="de-DE" sz="1400" spc="-1" strike="noStrike">
                <a:solidFill>
                  <a:srgbClr val="000000"/>
                </a:solidFill>
                <a:latin typeface="Arial"/>
                <a:ea typeface="DejaVu Sans"/>
              </a:rPr>
              <a:t>Konstanter Rechenaufwand</a:t>
            </a:r>
            <a:endParaRPr b="0" lang="de-DE" sz="1400" spc="-1" strike="noStrike">
              <a:latin typeface="Arial"/>
            </a:endParaRPr>
          </a:p>
          <a:p>
            <a:pPr marL="216000" indent="-212760">
              <a:lnSpc>
                <a:spcPct val="150000"/>
              </a:lnSpc>
              <a:buClr>
                <a:srgbClr val="000000"/>
              </a:buClr>
              <a:buSzPct val="45000"/>
              <a:buFont typeface="Wingdings" charset="2"/>
              <a:buChar char=""/>
            </a:pPr>
            <a:r>
              <a:rPr b="0" lang="de-DE" sz="1400" spc="-1" strike="noStrike">
                <a:solidFill>
                  <a:srgbClr val="000000"/>
                </a:solidFill>
                <a:latin typeface="Arial"/>
                <a:ea typeface="DejaVu Sans"/>
              </a:rPr>
              <a:t>Ergebnisse unabhängig voneinander</a:t>
            </a:r>
            <a:endParaRPr b="0" lang="de-DE" sz="1400" spc="-1" strike="noStrike">
              <a:latin typeface="Arial"/>
            </a:endParaRPr>
          </a:p>
          <a:p>
            <a:pPr marL="216000" indent="-212760">
              <a:lnSpc>
                <a:spcPct val="150000"/>
              </a:lnSpc>
              <a:buClr>
                <a:srgbClr val="000000"/>
              </a:buClr>
              <a:buSzPct val="45000"/>
              <a:buFont typeface="Wingdings" charset="2"/>
              <a:buChar char=""/>
            </a:pPr>
            <a:r>
              <a:rPr b="0" lang="de-DE" sz="1400" spc="-1" strike="noStrike">
                <a:solidFill>
                  <a:srgbClr val="000000"/>
                </a:solidFill>
                <a:latin typeface="Arial"/>
                <a:ea typeface="DejaVu Sans"/>
              </a:rPr>
              <a:t>Keine Fehlerfortpflanzung</a:t>
            </a:r>
            <a:endParaRPr b="0" lang="de-DE" sz="1400" spc="-1" strike="noStrike">
              <a:latin typeface="Arial"/>
            </a:endParaRPr>
          </a:p>
        </p:txBody>
      </p:sp>
      <p:sp>
        <p:nvSpPr>
          <p:cNvPr id="200" name="CustomShape 4"/>
          <p:cNvSpPr/>
          <p:nvPr/>
        </p:nvSpPr>
        <p:spPr>
          <a:xfrm>
            <a:off x="864000" y="965160"/>
            <a:ext cx="3020760" cy="3996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2200" spc="-1" strike="noStrike">
                <a:solidFill>
                  <a:srgbClr val="000000"/>
                </a:solidFill>
                <a:latin typeface="Arial"/>
                <a:ea typeface="DejaVu Sans"/>
              </a:rPr>
              <a:t>Bildstrom</a:t>
            </a:r>
            <a:endParaRPr b="0" lang="de-DE" sz="2200" spc="-1" strike="noStrike">
              <a:latin typeface="Arial"/>
            </a:endParaRPr>
          </a:p>
        </p:txBody>
      </p:sp>
      <p:sp>
        <p:nvSpPr>
          <p:cNvPr id="201" name="CustomShape 5"/>
          <p:cNvSpPr/>
          <p:nvPr/>
        </p:nvSpPr>
        <p:spPr>
          <a:xfrm>
            <a:off x="4680000" y="1008000"/>
            <a:ext cx="3452760" cy="3996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2200" spc="-1" strike="noStrike">
                <a:solidFill>
                  <a:srgbClr val="000000"/>
                </a:solidFill>
                <a:latin typeface="Arial"/>
                <a:ea typeface="DejaVu Sans"/>
              </a:rPr>
              <a:t>Standbild</a:t>
            </a:r>
            <a:endParaRPr b="0" lang="de-DE" sz="22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Datensatz: Vergleich</a:t>
            </a:r>
            <a:endParaRPr b="0" lang="de-DE" sz="3200" spc="-1" strike="noStrike">
              <a:latin typeface="Arial"/>
            </a:endParaRPr>
          </a:p>
        </p:txBody>
      </p:sp>
      <p:sp>
        <p:nvSpPr>
          <p:cNvPr id="203" name="CustomShape 2"/>
          <p:cNvSpPr/>
          <p:nvPr/>
        </p:nvSpPr>
        <p:spPr>
          <a:xfrm>
            <a:off x="1440000" y="2592000"/>
            <a:ext cx="1720080" cy="308160"/>
          </a:xfrm>
          <a:prstGeom prst="rect">
            <a:avLst/>
          </a:prstGeom>
          <a:noFill/>
          <a:ln>
            <a:noFill/>
          </a:ln>
        </p:spPr>
        <p:style>
          <a:lnRef idx="0"/>
          <a:fillRef idx="0"/>
          <a:effectRef idx="0"/>
          <a:fontRef idx="minor"/>
        </p:style>
      </p:sp>
      <p:graphicFrame>
        <p:nvGraphicFramePr>
          <p:cNvPr id="204" name="Table 3"/>
          <p:cNvGraphicFramePr/>
          <p:nvPr/>
        </p:nvGraphicFramePr>
        <p:xfrm>
          <a:off x="488160" y="746640"/>
          <a:ext cx="8498520" cy="3671640"/>
        </p:xfrm>
        <a:graphic>
          <a:graphicData uri="http://schemas.openxmlformats.org/drawingml/2006/table">
            <a:tbl>
              <a:tblPr/>
              <a:tblGrid>
                <a:gridCol w="2630880"/>
                <a:gridCol w="1138320"/>
                <a:gridCol w="1107720"/>
                <a:gridCol w="806400"/>
                <a:gridCol w="1103040"/>
                <a:gridCol w="1847520"/>
              </a:tblGrid>
              <a:tr h="347400">
                <a:tc>
                  <a:tcPr marL="90000" marR="90000">
                    <a:lnB w="720">
                      <a:solidFill>
                        <a:srgbClr val="696969"/>
                      </a:solidFill>
                    </a:lnB>
                    <a:noFill/>
                  </a:tcPr>
                </a:tc>
                <a:tc>
                  <a:txBody>
                    <a:bodyPr lIns="90000" rIns="90000">
                      <a:noAutofit/>
                    </a:bodyPr>
                    <a:p>
                      <a:pPr algn="ctr">
                        <a:lnSpc>
                          <a:spcPct val="100000"/>
                        </a:lnSpc>
                      </a:pPr>
                      <a:r>
                        <a:rPr b="0" lang="de-DE" sz="1400" spc="-1" strike="noStrike">
                          <a:latin typeface="Arial"/>
                        </a:rPr>
                        <a:t>RGB</a:t>
                      </a:r>
                      <a:endParaRPr b="0" lang="de-DE" sz="1400" spc="-1" strike="noStrike">
                        <a:latin typeface="Arial"/>
                      </a:endParaRPr>
                    </a:p>
                  </a:txBody>
                  <a:tcPr marL="90000" marR="90000">
                    <a:lnB w="720">
                      <a:solidFill>
                        <a:srgbClr val="696969"/>
                      </a:solidFill>
                    </a:lnB>
                    <a:noFill/>
                  </a:tcPr>
                </a:tc>
                <a:tc>
                  <a:txBody>
                    <a:bodyPr lIns="90000" rIns="90000">
                      <a:noAutofit/>
                    </a:bodyPr>
                    <a:p>
                      <a:pPr algn="ctr">
                        <a:lnSpc>
                          <a:spcPct val="100000"/>
                        </a:lnSpc>
                      </a:pPr>
                      <a:r>
                        <a:rPr b="0" lang="de-DE" sz="1400" spc="-1" strike="noStrike">
                          <a:latin typeface="Arial"/>
                        </a:rPr>
                        <a:t>Tiefe</a:t>
                      </a:r>
                      <a:endParaRPr b="0" lang="de-DE" sz="1400" spc="-1" strike="noStrike">
                        <a:latin typeface="Arial"/>
                      </a:endParaRPr>
                    </a:p>
                  </a:txBody>
                  <a:tcPr marL="90000" marR="90000">
                    <a:lnB w="720">
                      <a:solidFill>
                        <a:srgbClr val="696969"/>
                      </a:solidFill>
                    </a:lnB>
                    <a:noFill/>
                  </a:tcPr>
                </a:tc>
                <a:tc>
                  <a:txBody>
                    <a:bodyPr lIns="90000" rIns="90000">
                      <a:noAutofit/>
                    </a:bodyPr>
                    <a:p>
                      <a:pPr algn="ctr">
                        <a:lnSpc>
                          <a:spcPct val="100000"/>
                        </a:lnSpc>
                      </a:pPr>
                      <a:r>
                        <a:rPr b="0" lang="de-DE" sz="1400" spc="-1" strike="noStrike">
                          <a:latin typeface="Arial"/>
                        </a:rPr>
                        <a:t>Maske</a:t>
                      </a:r>
                      <a:endParaRPr b="0" lang="de-DE" sz="1400" spc="-1" strike="noStrike">
                        <a:latin typeface="Arial"/>
                      </a:endParaRPr>
                    </a:p>
                  </a:txBody>
                  <a:tcPr marL="90000" marR="90000">
                    <a:lnB w="720">
                      <a:solidFill>
                        <a:srgbClr val="696969"/>
                      </a:solidFill>
                    </a:lnB>
                    <a:noFill/>
                  </a:tcPr>
                </a:tc>
                <a:tc>
                  <a:txBody>
                    <a:bodyPr lIns="90000" rIns="90000">
                      <a:noAutofit/>
                    </a:bodyPr>
                    <a:p>
                      <a:pPr algn="ctr">
                        <a:lnSpc>
                          <a:spcPct val="100000"/>
                        </a:lnSpc>
                      </a:pPr>
                      <a:r>
                        <a:rPr b="0" lang="de-DE" sz="1400" spc="-1" strike="noStrike">
                          <a:latin typeface="Arial"/>
                        </a:rPr>
                        <a:t>Modell</a:t>
                      </a:r>
                      <a:endParaRPr b="0" lang="de-DE" sz="1400" spc="-1" strike="noStrike">
                        <a:latin typeface="Arial"/>
                      </a:endParaRPr>
                    </a:p>
                  </a:txBody>
                  <a:tcPr marL="90000" marR="90000">
                    <a:lnB w="720">
                      <a:solidFill>
                        <a:srgbClr val="696969"/>
                      </a:solidFill>
                    </a:lnB>
                    <a:noFill/>
                  </a:tcPr>
                </a:tc>
                <a:tc>
                  <a:txBody>
                    <a:bodyPr lIns="90000" rIns="90000">
                      <a:noAutofit/>
                    </a:bodyPr>
                    <a:p>
                      <a:pPr algn="ctr">
                        <a:lnSpc>
                          <a:spcPct val="100000"/>
                        </a:lnSpc>
                      </a:pPr>
                      <a:r>
                        <a:rPr b="0" lang="de-DE" sz="1400" spc="-1" strike="noStrike">
                          <a:latin typeface="Arial"/>
                        </a:rPr>
                        <a:t>Metadaten</a:t>
                      </a:r>
                      <a:endParaRPr b="0" lang="de-DE" sz="1400" spc="-1" strike="noStrike">
                        <a:latin typeface="Arial"/>
                      </a:endParaRPr>
                    </a:p>
                  </a:txBody>
                  <a:tcPr marL="90000" marR="90000">
                    <a:lnB w="720">
                      <a:solidFill>
                        <a:srgbClr val="696969"/>
                      </a:solidFill>
                    </a:lnB>
                    <a:noFill/>
                  </a:tcPr>
                </a:tc>
              </a:tr>
              <a:tr h="623160">
                <a:tc>
                  <a:txBody>
                    <a:bodyPr lIns="90000" rIns="90000">
                      <a:noAutofit/>
                    </a:bodyPr>
                    <a:p>
                      <a:pPr algn="r">
                        <a:lnSpc>
                          <a:spcPct val="100000"/>
                        </a:lnSpc>
                      </a:pPr>
                      <a:r>
                        <a:rPr b="0" lang="de-DE" sz="1800" spc="-1" strike="noStrike">
                          <a:latin typeface="Arial"/>
                        </a:rPr>
                        <a:t>NOCS REAL275</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r>
                        <a:rPr b="1" lang="de-DE" sz="1400" spc="-1" strike="noStrike">
                          <a:solidFill>
                            <a:srgbClr val="006400"/>
                          </a:solidFill>
                          <a:latin typeface="TeX Gyre Termes"/>
                          <a:ea typeface="TeX Gyre Termes"/>
                        </a:rPr>
                        <a:t> </a:t>
                      </a:r>
                      <a:endParaRPr b="0" lang="de-DE" sz="14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0" lang="de-DE" sz="1800" spc="-1" strike="noStrike">
                          <a:solidFill>
                            <a:srgbClr val="ff0000"/>
                          </a:solidFill>
                          <a:latin typeface="Arial"/>
                          <a:ea typeface="Arial"/>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lnB w="720">
                      <a:solidFill>
                        <a:srgbClr val="696969"/>
                      </a:solidFill>
                    </a:lnB>
                    <a:noFill/>
                  </a:tcPr>
                </a:tc>
              </a:tr>
              <a:tr h="727920">
                <a:tc>
                  <a:txBody>
                    <a:bodyPr lIns="90000" rIns="90000">
                      <a:noAutofit/>
                    </a:bodyPr>
                    <a:p>
                      <a:pPr algn="r">
                        <a:lnSpc>
                          <a:spcPct val="100000"/>
                        </a:lnSpc>
                      </a:pPr>
                      <a:r>
                        <a:rPr b="0" lang="de-DE" sz="1800" spc="-1" strike="noStrike">
                          <a:latin typeface="Arial"/>
                        </a:rPr>
                        <a:t>LineMOD</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 </a:t>
                      </a:r>
                      <a:endParaRPr b="0" lang="de-DE" sz="1800" spc="-1" strike="noStrike">
                        <a:latin typeface="Arial"/>
                      </a:endParaRPr>
                    </a:p>
                    <a:p>
                      <a:pPr algn="ctr">
                        <a:lnSpc>
                          <a:spcPct val="100000"/>
                        </a:lnSpc>
                      </a:pPr>
                      <a:r>
                        <a:rPr b="1" lang="de-DE" sz="700" spc="-1" strike="noStrike">
                          <a:solidFill>
                            <a:srgbClr val="006400"/>
                          </a:solidFill>
                          <a:latin typeface="TeX Gyre Termes"/>
                          <a:ea typeface="TeX Gyre Termes"/>
                        </a:rPr>
                        <a:t>(registriert)</a:t>
                      </a:r>
                      <a:endParaRPr b="0" lang="de-DE" sz="7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 </a:t>
                      </a:r>
                      <a:r>
                        <a:rPr b="1" lang="de-DE" sz="1400" spc="-1" strike="noStrike">
                          <a:solidFill>
                            <a:srgbClr val="006400"/>
                          </a:solidFill>
                          <a:latin typeface="TeX Gyre Termes"/>
                          <a:ea typeface="TeX Gyre Termes"/>
                        </a:rPr>
                        <a:t>3D</a:t>
                      </a:r>
                      <a:endParaRPr b="0" lang="de-DE" sz="14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lnB w="720">
                      <a:solidFill>
                        <a:srgbClr val="696969"/>
                      </a:solidFill>
                    </a:lnB>
                    <a:noFill/>
                  </a:tcPr>
                </a:tc>
              </a:tr>
              <a:tr h="623160">
                <a:tc>
                  <a:txBody>
                    <a:bodyPr lIns="90000" rIns="90000">
                      <a:noAutofit/>
                    </a:bodyPr>
                    <a:p>
                      <a:pPr algn="r">
                        <a:lnSpc>
                          <a:spcPct val="100000"/>
                        </a:lnSpc>
                      </a:pPr>
                      <a:r>
                        <a:rPr b="0" lang="de-DE" sz="1800" spc="-1" strike="noStrike">
                          <a:latin typeface="Arial"/>
                        </a:rPr>
                        <a:t>YCB-Video</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0" lang="de-DE" sz="1800" spc="-1" strike="noStrike">
                          <a:solidFill>
                            <a:srgbClr val="ff0000"/>
                          </a:solidFill>
                          <a:latin typeface="Arial"/>
                          <a:ea typeface="Arial"/>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0" lang="de-DE" sz="1800" spc="-1" strike="noStrike">
                          <a:solidFill>
                            <a:srgbClr val="ff0000"/>
                          </a:solidFill>
                          <a:latin typeface="Arial"/>
                          <a:ea typeface="Arial"/>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 </a:t>
                      </a:r>
                      <a:r>
                        <a:rPr b="1" lang="de-DE" sz="1400" spc="-1" strike="noStrike">
                          <a:solidFill>
                            <a:srgbClr val="006400"/>
                          </a:solidFill>
                          <a:latin typeface="TeX Gyre Termes"/>
                          <a:ea typeface="TeX Gyre Termes"/>
                        </a:rPr>
                        <a:t>3D</a:t>
                      </a:r>
                      <a:endParaRPr b="0" lang="de-DE" sz="14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lnB w="720">
                      <a:solidFill>
                        <a:srgbClr val="696969"/>
                      </a:solidFill>
                    </a:lnB>
                    <a:noFill/>
                  </a:tcPr>
                </a:tc>
              </a:tr>
              <a:tr h="727920">
                <a:tc>
                  <a:txBody>
                    <a:bodyPr lIns="90000" rIns="90000">
                      <a:noAutofit/>
                    </a:bodyPr>
                    <a:p>
                      <a:pPr algn="r">
                        <a:lnSpc>
                          <a:spcPct val="100000"/>
                        </a:lnSpc>
                      </a:pPr>
                      <a:r>
                        <a:rPr b="0" lang="de-DE" sz="1800" spc="-1" strike="noStrike">
                          <a:latin typeface="Arial"/>
                        </a:rPr>
                        <a:t>3DMatch - Sun3D</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0" lang="de-DE" sz="1800" spc="-1" strike="noStrike">
                          <a:solidFill>
                            <a:srgbClr val="ff0000"/>
                          </a:solidFill>
                          <a:latin typeface="Arial"/>
                          <a:ea typeface="Arial"/>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0" lang="de-DE" sz="1800" spc="-1" strike="noStrike">
                          <a:solidFill>
                            <a:srgbClr val="ff0000"/>
                          </a:solidFill>
                          <a:latin typeface="Arial"/>
                          <a:ea typeface="Arial"/>
                        </a:rPr>
                        <a:t>˟</a:t>
                      </a:r>
                      <a:endParaRPr b="0" lang="de-DE" sz="1800" spc="-1" strike="noStrike">
                        <a:latin typeface="Arial"/>
                      </a:endParaRPr>
                    </a:p>
                  </a:txBody>
                  <a:tcPr marL="90000" marR="90000">
                    <a:lnT w="720">
                      <a:solidFill>
                        <a:srgbClr val="696969"/>
                      </a:solidFill>
                    </a:lnT>
                    <a:lnB w="720">
                      <a:solidFill>
                        <a:srgbClr val="696969"/>
                      </a:solidFill>
                    </a:lnB>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lnB w="720">
                      <a:solidFill>
                        <a:srgbClr val="696969"/>
                      </a:solidFill>
                    </a:lnB>
                    <a:noFill/>
                  </a:tcPr>
                </a:tc>
              </a:tr>
              <a:tr h="622440">
                <a:tc>
                  <a:txBody>
                    <a:bodyPr lIns="90000" rIns="90000">
                      <a:noAutofit/>
                    </a:bodyPr>
                    <a:p>
                      <a:pPr algn="r">
                        <a:lnSpc>
                          <a:spcPct val="100000"/>
                        </a:lnSpc>
                      </a:pPr>
                      <a:r>
                        <a:rPr b="0" lang="de-DE" sz="1800" spc="-1" strike="noStrike">
                          <a:latin typeface="Arial"/>
                        </a:rPr>
                        <a:t>3DMatch – Analysis by Synthesis</a:t>
                      </a:r>
                      <a:endParaRPr b="0" lang="de-DE" sz="1800" spc="-1" strike="noStrike">
                        <a:latin typeface="Arial"/>
                      </a:endParaRPr>
                    </a:p>
                  </a:txBody>
                  <a:tcPr marL="90000" marR="90000">
                    <a:lnT w="720">
                      <a:solidFill>
                        <a:srgbClr val="696969"/>
                      </a:solidFill>
                    </a:lnT>
                    <a:noFill/>
                  </a:tcPr>
                </a:tc>
                <a:tc>
                  <a:txBody>
                    <a:bodyPr lIns="90000" rIns="90000">
                      <a:noAutofit/>
                    </a:bodyPr>
                    <a:p>
                      <a:pPr algn="ctr">
                        <a:lnSpc>
                          <a:spcPct val="100000"/>
                        </a:lnSpc>
                      </a:pPr>
                      <a:r>
                        <a:rPr b="0" lang="de-DE" sz="1800" spc="-1" strike="noStrike">
                          <a:solidFill>
                            <a:srgbClr val="ff0000"/>
                          </a:solidFill>
                          <a:latin typeface="Arial"/>
                          <a:ea typeface="Arial"/>
                        </a:rPr>
                        <a:t>˟</a:t>
                      </a:r>
                      <a:endParaRPr b="0" lang="de-DE" sz="1800" spc="-1" strike="noStrike">
                        <a:latin typeface="Arial"/>
                      </a:endParaRPr>
                    </a:p>
                  </a:txBody>
                  <a:tcPr marL="90000" marR="90000">
                    <a:lnT w="720">
                      <a:solidFill>
                        <a:srgbClr val="696969"/>
                      </a:solidFill>
                    </a:lnT>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noFill/>
                  </a:tcPr>
                </a:tc>
                <a:tc>
                  <a:txBody>
                    <a:bodyPr lIns="90000" rIns="90000">
                      <a:noAutofit/>
                    </a:bodyPr>
                    <a:p>
                      <a:pPr algn="ctr">
                        <a:lnSpc>
                          <a:spcPct val="100000"/>
                        </a:lnSpc>
                      </a:pPr>
                      <a:r>
                        <a:rPr b="0" lang="de-DE" sz="1800" spc="-1" strike="noStrike">
                          <a:solidFill>
                            <a:srgbClr val="ff0000"/>
                          </a:solidFill>
                          <a:latin typeface="Arial"/>
                          <a:ea typeface="Arial"/>
                        </a:rPr>
                        <a:t>˟</a:t>
                      </a:r>
                      <a:endParaRPr b="0" lang="de-DE" sz="1800" spc="-1" strike="noStrike">
                        <a:latin typeface="Arial"/>
                      </a:endParaRPr>
                    </a:p>
                  </a:txBody>
                  <a:tcPr marL="90000" marR="90000">
                    <a:lnT w="720">
                      <a:solidFill>
                        <a:srgbClr val="696969"/>
                      </a:solidFill>
                    </a:lnT>
                    <a:noFill/>
                  </a:tcPr>
                </a:tc>
                <a:tc>
                  <a:txBody>
                    <a:bodyPr lIns="90000" rIns="90000">
                      <a:noAutofit/>
                    </a:bodyPr>
                    <a:p>
                      <a:pPr algn="ctr">
                        <a:lnSpc>
                          <a:spcPct val="100000"/>
                        </a:lnSpc>
                      </a:pPr>
                      <a:r>
                        <a:rPr b="0" lang="de-DE" sz="1800" spc="-1" strike="noStrike">
                          <a:solidFill>
                            <a:srgbClr val="ff0000"/>
                          </a:solidFill>
                          <a:latin typeface="Arial"/>
                          <a:ea typeface="Arial"/>
                        </a:rPr>
                        <a:t>˟</a:t>
                      </a:r>
                      <a:endParaRPr b="0" lang="de-DE" sz="1800" spc="-1" strike="noStrike">
                        <a:latin typeface="Arial"/>
                      </a:endParaRPr>
                    </a:p>
                  </a:txBody>
                  <a:tcPr marL="90000" marR="90000">
                    <a:lnT w="720">
                      <a:solidFill>
                        <a:srgbClr val="696969"/>
                      </a:solidFill>
                    </a:lnT>
                    <a:noFill/>
                  </a:tcPr>
                </a:tc>
                <a:tc>
                  <a:txBody>
                    <a:bodyPr lIns="90000" rIns="90000">
                      <a:noAutofit/>
                    </a:bodyPr>
                    <a:p>
                      <a:pPr algn="ctr">
                        <a:lnSpc>
                          <a:spcPct val="100000"/>
                        </a:lnSpc>
                      </a:pPr>
                      <a:r>
                        <a:rPr b="1" lang="de-DE" sz="1800" spc="-1" strike="noStrike">
                          <a:solidFill>
                            <a:srgbClr val="006400"/>
                          </a:solidFill>
                          <a:latin typeface="TeX Gyre Termes"/>
                          <a:ea typeface="TeX Gyre Termes"/>
                        </a:rPr>
                        <a:t>✓</a:t>
                      </a:r>
                      <a:endParaRPr b="0" lang="de-DE" sz="1800" spc="-1" strike="noStrike">
                        <a:latin typeface="Arial"/>
                      </a:endParaRPr>
                    </a:p>
                  </a:txBody>
                  <a:tcPr marL="90000" marR="90000">
                    <a:lnT w="720">
                      <a:solidFill>
                        <a:srgbClr val="696969"/>
                      </a:solidFill>
                    </a:lnT>
                    <a:noFill/>
                  </a:tcPr>
                </a:tc>
              </a:tr>
            </a:tbl>
          </a:graphicData>
        </a:graphic>
      </p:graphicFrame>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Datensatz: NOCS REAL275</a:t>
            </a:r>
            <a:endParaRPr b="0" lang="de-DE" sz="3200" spc="-1" strike="noStrike">
              <a:latin typeface="Arial"/>
            </a:endParaRPr>
          </a:p>
        </p:txBody>
      </p:sp>
      <p:sp>
        <p:nvSpPr>
          <p:cNvPr id="206" name="CustomShape 2"/>
          <p:cNvSpPr/>
          <p:nvPr/>
        </p:nvSpPr>
        <p:spPr>
          <a:xfrm>
            <a:off x="1440000" y="2592000"/>
            <a:ext cx="1720080" cy="308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RGB-Bild</a:t>
            </a:r>
            <a:endParaRPr b="0" lang="de-DE" sz="1600" spc="-1" strike="noStrike">
              <a:latin typeface="Arial"/>
            </a:endParaRPr>
          </a:p>
        </p:txBody>
      </p:sp>
      <p:sp>
        <p:nvSpPr>
          <p:cNvPr id="207" name="CustomShape 3"/>
          <p:cNvSpPr/>
          <p:nvPr/>
        </p:nvSpPr>
        <p:spPr>
          <a:xfrm>
            <a:off x="4032000" y="4533480"/>
            <a:ext cx="1576080" cy="308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Maske</a:t>
            </a:r>
            <a:endParaRPr b="0" lang="de-DE" sz="1600" spc="-1" strike="noStrike">
              <a:latin typeface="Arial"/>
            </a:endParaRPr>
          </a:p>
        </p:txBody>
      </p:sp>
      <p:sp>
        <p:nvSpPr>
          <p:cNvPr id="208" name="CustomShape 4"/>
          <p:cNvSpPr/>
          <p:nvPr/>
        </p:nvSpPr>
        <p:spPr>
          <a:xfrm>
            <a:off x="6557040" y="4507920"/>
            <a:ext cx="1576080" cy="308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Tiefenbild</a:t>
            </a:r>
            <a:endParaRPr b="0" lang="de-DE" sz="1600" spc="-1" strike="noStrike">
              <a:latin typeface="Arial"/>
            </a:endParaRPr>
          </a:p>
        </p:txBody>
      </p:sp>
      <p:sp>
        <p:nvSpPr>
          <p:cNvPr id="209" name="CustomShape 5"/>
          <p:cNvSpPr/>
          <p:nvPr/>
        </p:nvSpPr>
        <p:spPr>
          <a:xfrm>
            <a:off x="5760000" y="4896000"/>
            <a:ext cx="3308040" cy="21132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0" lang="de-DE" sz="800" spc="-1" strike="noStrike">
                <a:solidFill>
                  <a:srgbClr val="000000"/>
                </a:solidFill>
                <a:latin typeface="Arial"/>
                <a:ea typeface="Noto Sans CJK SC"/>
              </a:rPr>
              <a:t>NOCS,</a:t>
            </a:r>
            <a:r>
              <a:rPr b="0" lang="de-DE" sz="490" spc="-1" strike="noStrike">
                <a:solidFill>
                  <a:srgbClr val="000000"/>
                </a:solidFill>
                <a:latin typeface="Arial"/>
                <a:ea typeface="Noto Sans CJK SC"/>
              </a:rPr>
              <a:t> </a:t>
            </a:r>
            <a:r>
              <a:rPr b="0" lang="de-DE" sz="800" spc="-1" strike="noStrike">
                <a:solidFill>
                  <a:srgbClr val="000000"/>
                </a:solidFill>
                <a:latin typeface="Arial"/>
                <a:ea typeface="DejaVu Sans"/>
              </a:rPr>
              <a:t> </a:t>
            </a:r>
            <a:r>
              <a:rPr b="0" lang="de-DE" sz="800" spc="-1" strike="noStrike" u="sng">
                <a:solidFill>
                  <a:srgbClr val="0000ff"/>
                </a:solidFill>
                <a:uFillTx/>
                <a:latin typeface="Arial"/>
                <a:ea typeface="DejaVu Sans"/>
              </a:rPr>
              <a:t>https://geometry.stanford.edu/projects/NOCS_CVPR2019/</a:t>
            </a:r>
            <a:endParaRPr b="0" lang="de-DE" sz="800" spc="-1" strike="noStrike">
              <a:latin typeface="Arial"/>
            </a:endParaRPr>
          </a:p>
        </p:txBody>
      </p:sp>
      <p:pic>
        <p:nvPicPr>
          <p:cNvPr id="210" name="" descr=""/>
          <p:cNvPicPr/>
          <p:nvPr/>
        </p:nvPicPr>
        <p:blipFill>
          <a:blip r:embed="rId1"/>
          <a:stretch/>
        </p:blipFill>
        <p:spPr>
          <a:xfrm>
            <a:off x="1080000" y="1116000"/>
            <a:ext cx="1869120" cy="1401120"/>
          </a:xfrm>
          <a:prstGeom prst="rect">
            <a:avLst/>
          </a:prstGeom>
          <a:ln>
            <a:noFill/>
          </a:ln>
        </p:spPr>
      </p:pic>
      <p:pic>
        <p:nvPicPr>
          <p:cNvPr id="211" name="" descr=""/>
          <p:cNvPicPr/>
          <p:nvPr/>
        </p:nvPicPr>
        <p:blipFill>
          <a:blip r:embed="rId2"/>
          <a:stretch/>
        </p:blipFill>
        <p:spPr>
          <a:xfrm>
            <a:off x="1008000" y="3024000"/>
            <a:ext cx="1821240" cy="1365120"/>
          </a:xfrm>
          <a:prstGeom prst="rect">
            <a:avLst/>
          </a:prstGeom>
          <a:ln>
            <a:noFill/>
          </a:ln>
        </p:spPr>
      </p:pic>
      <p:pic>
        <p:nvPicPr>
          <p:cNvPr id="212" name="" descr=""/>
          <p:cNvPicPr/>
          <p:nvPr/>
        </p:nvPicPr>
        <p:blipFill>
          <a:blip r:embed="rId3"/>
          <a:stretch/>
        </p:blipFill>
        <p:spPr>
          <a:xfrm>
            <a:off x="3555360" y="3040200"/>
            <a:ext cx="1913760" cy="1434600"/>
          </a:xfrm>
          <a:prstGeom prst="rect">
            <a:avLst/>
          </a:prstGeom>
          <a:ln>
            <a:noFill/>
          </a:ln>
        </p:spPr>
      </p:pic>
      <p:sp>
        <p:nvSpPr>
          <p:cNvPr id="213" name="CustomShape 6"/>
          <p:cNvSpPr/>
          <p:nvPr/>
        </p:nvSpPr>
        <p:spPr>
          <a:xfrm>
            <a:off x="4536000" y="964080"/>
            <a:ext cx="3885120" cy="16970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1800" spc="-1" strike="noStrike">
                <a:solidFill>
                  <a:srgbClr val="000000"/>
                </a:solidFill>
                <a:latin typeface="Arial"/>
                <a:ea typeface="DejaVu Sans"/>
              </a:rPr>
              <a:t>Meta:</a:t>
            </a:r>
            <a:endParaRPr b="0" lang="de-DE" sz="1800" spc="-1" strike="noStrike">
              <a:latin typeface="Arial"/>
            </a:endParaRPr>
          </a:p>
          <a:p>
            <a:pPr>
              <a:lnSpc>
                <a:spcPct val="150000"/>
              </a:lnSpc>
            </a:pPr>
            <a:r>
              <a:rPr b="0" lang="de-DE" sz="1200" spc="-1" strike="noStrike">
                <a:solidFill>
                  <a:srgbClr val="000000"/>
                </a:solidFill>
                <a:latin typeface="Arial"/>
                <a:ea typeface="DejaVu Sans"/>
              </a:rPr>
              <a:t>1 3 camera_dslr_len_norm</a:t>
            </a:r>
            <a:endParaRPr b="0" lang="de-DE" sz="1200" spc="-1" strike="noStrike">
              <a:latin typeface="Arial"/>
            </a:endParaRPr>
          </a:p>
          <a:p>
            <a:pPr>
              <a:lnSpc>
                <a:spcPct val="150000"/>
              </a:lnSpc>
            </a:pPr>
            <a:r>
              <a:rPr b="0" lang="de-DE" sz="1200" spc="-1" strike="noStrike">
                <a:solidFill>
                  <a:srgbClr val="000000"/>
                </a:solidFill>
                <a:latin typeface="Arial"/>
                <a:ea typeface="DejaVu Sans"/>
              </a:rPr>
              <a:t>2 5 laptop_dell_norm</a:t>
            </a:r>
            <a:endParaRPr b="0" lang="de-DE" sz="1200" spc="-1" strike="noStrike">
              <a:latin typeface="Arial"/>
            </a:endParaRPr>
          </a:p>
          <a:p>
            <a:pPr>
              <a:lnSpc>
                <a:spcPct val="150000"/>
              </a:lnSpc>
            </a:pPr>
            <a:r>
              <a:rPr b="0" lang="de-DE" sz="1200" spc="-1" strike="noStrike">
                <a:solidFill>
                  <a:srgbClr val="000000"/>
                </a:solidFill>
                <a:latin typeface="Arial"/>
                <a:ea typeface="DejaVu Sans"/>
              </a:rPr>
              <a:t>3 4 can_tall_yellow_norm</a:t>
            </a:r>
            <a:endParaRPr b="0" lang="de-DE" sz="1200" spc="-1" strike="noStrike">
              <a:latin typeface="Arial"/>
            </a:endParaRPr>
          </a:p>
          <a:p>
            <a:pPr>
              <a:lnSpc>
                <a:spcPct val="150000"/>
              </a:lnSpc>
            </a:pPr>
            <a:r>
              <a:rPr b="0" lang="de-DE" sz="1200" spc="-1" strike="noStrike">
                <a:solidFill>
                  <a:srgbClr val="000000"/>
                </a:solidFill>
                <a:latin typeface="Arial"/>
                <a:ea typeface="DejaVu Sans"/>
              </a:rPr>
              <a:t>4 4 can_milk_wangwang_norm</a:t>
            </a:r>
            <a:endParaRPr b="0" lang="de-DE" sz="1200" spc="-1" strike="noStrike">
              <a:latin typeface="Arial"/>
            </a:endParaRPr>
          </a:p>
        </p:txBody>
      </p:sp>
      <p:pic>
        <p:nvPicPr>
          <p:cNvPr id="214" name="" descr=""/>
          <p:cNvPicPr/>
          <p:nvPr/>
        </p:nvPicPr>
        <p:blipFill>
          <a:blip r:embed="rId4"/>
          <a:stretch/>
        </p:blipFill>
        <p:spPr>
          <a:xfrm>
            <a:off x="6180120" y="3095280"/>
            <a:ext cx="1881000" cy="1409760"/>
          </a:xfrm>
          <a:prstGeom prst="rect">
            <a:avLst/>
          </a:prstGeom>
          <a:ln>
            <a:noFill/>
          </a:ln>
        </p:spPr>
      </p:pic>
      <p:sp>
        <p:nvSpPr>
          <p:cNvPr id="215" name="CustomShape 7"/>
          <p:cNvSpPr/>
          <p:nvPr/>
        </p:nvSpPr>
        <p:spPr>
          <a:xfrm>
            <a:off x="1224000" y="4477680"/>
            <a:ext cx="1437120" cy="34344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800" spc="-1" strike="noStrike">
                <a:solidFill>
                  <a:srgbClr val="000000"/>
                </a:solidFill>
                <a:latin typeface="Arial"/>
                <a:ea typeface="DejaVu Sans"/>
              </a:rPr>
              <a:t>Koordinaten</a:t>
            </a:r>
            <a:endParaRPr b="0" lang="de-DE" sz="18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6" name="" descr=""/>
          <p:cNvPicPr/>
          <p:nvPr/>
        </p:nvPicPr>
        <p:blipFill>
          <a:blip r:embed="rId1"/>
          <a:stretch/>
        </p:blipFill>
        <p:spPr>
          <a:xfrm>
            <a:off x="6624000" y="3285000"/>
            <a:ext cx="2237040" cy="1387800"/>
          </a:xfrm>
          <a:prstGeom prst="rect">
            <a:avLst/>
          </a:prstGeom>
          <a:ln>
            <a:noFill/>
          </a:ln>
        </p:spPr>
      </p:pic>
      <p:sp>
        <p:nvSpPr>
          <p:cNvPr id="217"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Berechenbare Genauigkeit</a:t>
            </a:r>
            <a:endParaRPr b="0" lang="de-DE" sz="3200" spc="-1" strike="noStrike">
              <a:latin typeface="Arial"/>
            </a:endParaRPr>
          </a:p>
        </p:txBody>
      </p:sp>
      <p:sp>
        <p:nvSpPr>
          <p:cNvPr id="218" name="CustomShape 2"/>
          <p:cNvSpPr/>
          <p:nvPr/>
        </p:nvSpPr>
        <p:spPr>
          <a:xfrm>
            <a:off x="576000" y="720000"/>
            <a:ext cx="8487360" cy="4239360"/>
          </a:xfrm>
          <a:prstGeom prst="rect">
            <a:avLst/>
          </a:prstGeom>
          <a:noFill/>
          <a:ln>
            <a:noFill/>
          </a:ln>
        </p:spPr>
        <p:style>
          <a:lnRef idx="0"/>
          <a:fillRef idx="0"/>
          <a:effectRef idx="0"/>
          <a:fontRef idx="minor"/>
        </p:style>
        <p:txBody>
          <a:bodyPr lIns="90000" rIns="90000" tIns="45000" bIns="45000">
            <a:noAutofit/>
          </a:bodyPr>
          <a:p>
            <a:pPr marL="216000" indent="-207360">
              <a:lnSpc>
                <a:spcPct val="200000"/>
              </a:lnSpc>
              <a:buClr>
                <a:srgbClr val="000000"/>
              </a:buClr>
              <a:buSzPct val="45000"/>
              <a:buFont typeface="Wingdings" charset="2"/>
              <a:buChar char=""/>
            </a:pPr>
            <a:r>
              <a:rPr b="1" lang="de-DE" sz="1800" spc="-1" strike="noStrike">
                <a:solidFill>
                  <a:srgbClr val="000000"/>
                </a:solidFill>
                <a:latin typeface="Arial"/>
                <a:ea typeface="DejaVu Sans"/>
              </a:rPr>
              <a:t>5°5cm</a:t>
            </a:r>
            <a:r>
              <a:rPr b="0" lang="de-DE" sz="1800" spc="-1" strike="noStrike">
                <a:solidFill>
                  <a:srgbClr val="000000"/>
                </a:solidFill>
                <a:latin typeface="Arial"/>
                <a:ea typeface="DejaVu Sans"/>
              </a:rPr>
              <a:t> </a:t>
            </a:r>
            <a:r>
              <a:rPr b="0" lang="de-DE" sz="1400" spc="-1" strike="noStrike">
                <a:solidFill>
                  <a:srgbClr val="000000"/>
                </a:solidFill>
                <a:latin typeface="Arial"/>
                <a:ea typeface="DejaVu Sans"/>
              </a:rPr>
              <a:t>Prozentsatz der Schätzungen mit Orientierungsfehler&lt;5° und Translationsfehler&lt;5cm</a:t>
            </a:r>
            <a:endParaRPr b="0" lang="de-DE" sz="1400" spc="-1" strike="noStrike">
              <a:latin typeface="Arial"/>
            </a:endParaRPr>
          </a:p>
          <a:p>
            <a:pPr marL="216000" indent="-207360">
              <a:lnSpc>
                <a:spcPct val="200000"/>
              </a:lnSpc>
              <a:buClr>
                <a:srgbClr val="000000"/>
              </a:buClr>
              <a:buSzPct val="45000"/>
              <a:buFont typeface="Wingdings" charset="2"/>
              <a:buChar char=""/>
            </a:pPr>
            <a:r>
              <a:rPr b="1" lang="de-DE" sz="1800" spc="-1" strike="noStrike">
                <a:solidFill>
                  <a:srgbClr val="000000"/>
                </a:solidFill>
                <a:latin typeface="Arial"/>
                <a:ea typeface="DejaVu Sans"/>
              </a:rPr>
              <a:t>IoU25</a:t>
            </a:r>
            <a:r>
              <a:rPr b="0" lang="de-DE" sz="1500" spc="-1" strike="noStrike">
                <a:solidFill>
                  <a:srgbClr val="000000"/>
                </a:solidFill>
                <a:latin typeface="Arial"/>
                <a:ea typeface="DejaVu Sans"/>
              </a:rPr>
              <a:t> </a:t>
            </a:r>
            <a:r>
              <a:rPr b="0" lang="de-DE" sz="1400" spc="-1" strike="noStrike">
                <a:solidFill>
                  <a:srgbClr val="000000"/>
                </a:solidFill>
                <a:latin typeface="Arial"/>
                <a:ea typeface="DejaVu Sans"/>
              </a:rPr>
              <a:t>(Intersection over Union) Prozentsatz, in dem Überschneidung von Vorhersage und 3D Bounding Box größer ist als 25%</a:t>
            </a:r>
            <a:endParaRPr b="0" lang="de-DE" sz="1400" spc="-1" strike="noStrike">
              <a:latin typeface="Arial"/>
            </a:endParaRPr>
          </a:p>
          <a:p>
            <a:pPr marL="216000" indent="-207360">
              <a:lnSpc>
                <a:spcPct val="200000"/>
              </a:lnSpc>
              <a:buClr>
                <a:srgbClr val="000000"/>
              </a:buClr>
              <a:buSzPct val="45000"/>
              <a:buFont typeface="Wingdings" charset="2"/>
              <a:buChar char=""/>
            </a:pPr>
            <a:r>
              <a:rPr b="1" lang="de-DE" sz="1800" spc="-1" strike="noStrike">
                <a:solidFill>
                  <a:srgbClr val="000000"/>
                </a:solidFill>
                <a:latin typeface="Arial"/>
                <a:ea typeface="DejaVu Sans"/>
              </a:rPr>
              <a:t>AUC</a:t>
            </a:r>
            <a:r>
              <a:rPr b="0" lang="de-DE" sz="1800" spc="-1" strike="noStrike">
                <a:solidFill>
                  <a:srgbClr val="000000"/>
                </a:solidFill>
                <a:latin typeface="Arial"/>
                <a:ea typeface="DejaVu Sans"/>
              </a:rPr>
              <a:t> </a:t>
            </a:r>
            <a:r>
              <a:rPr b="0" lang="de-DE" sz="1400" spc="-1" strike="noStrike">
                <a:solidFill>
                  <a:srgbClr val="000000"/>
                </a:solidFill>
                <a:latin typeface="Arial"/>
                <a:ea typeface="DejaVu Sans"/>
              </a:rPr>
              <a:t>(Area Under Curve)</a:t>
            </a:r>
            <a:endParaRPr b="0" lang="de-DE" sz="1400" spc="-1" strike="noStrike">
              <a:latin typeface="Arial"/>
            </a:endParaRPr>
          </a:p>
          <a:p>
            <a:pPr lvl="1" marL="432000" indent="-207360">
              <a:lnSpc>
                <a:spcPct val="200000"/>
              </a:lnSpc>
              <a:buClr>
                <a:srgbClr val="000000"/>
              </a:buClr>
              <a:buSzPct val="45000"/>
              <a:buFont typeface="Wingdings" charset="2"/>
              <a:buChar char=""/>
            </a:pPr>
            <a:r>
              <a:rPr b="1" lang="de-DE" sz="1800" spc="-1" strike="noStrike">
                <a:solidFill>
                  <a:srgbClr val="000000"/>
                </a:solidFill>
                <a:latin typeface="Arial"/>
                <a:ea typeface="DejaVu Sans"/>
              </a:rPr>
              <a:t>ADD</a:t>
            </a:r>
            <a:endParaRPr b="0" lang="de-DE" sz="1800" spc="-1" strike="noStrike">
              <a:latin typeface="Arial"/>
            </a:endParaRPr>
          </a:p>
          <a:p>
            <a:pPr lvl="1" marL="432000" indent="-207360">
              <a:lnSpc>
                <a:spcPct val="200000"/>
              </a:lnSpc>
              <a:buClr>
                <a:srgbClr val="000000"/>
              </a:buClr>
              <a:buSzPct val="45000"/>
              <a:buFont typeface="Wingdings" charset="2"/>
              <a:buChar char=""/>
            </a:pPr>
            <a:r>
              <a:rPr b="1" lang="de-DE" sz="1800" spc="-1" strike="noStrike">
                <a:solidFill>
                  <a:srgbClr val="000000"/>
                </a:solidFill>
                <a:latin typeface="Arial"/>
                <a:ea typeface="DejaVu Sans"/>
              </a:rPr>
              <a:t>ADD-S </a:t>
            </a:r>
            <a:endParaRPr b="0" lang="de-DE" sz="1800" spc="-1" strike="noStrike">
              <a:latin typeface="Arial"/>
            </a:endParaRPr>
          </a:p>
        </p:txBody>
      </p:sp>
      <p:sp>
        <p:nvSpPr>
          <p:cNvPr id="219" name="CustomShape 3"/>
          <p:cNvSpPr/>
          <p:nvPr/>
        </p:nvSpPr>
        <p:spPr>
          <a:xfrm>
            <a:off x="1224000" y="4320000"/>
            <a:ext cx="2007360" cy="9295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050" spc="-1" strike="noStrike">
                <a:solidFill>
                  <a:srgbClr val="000000"/>
                </a:solidFill>
                <a:latin typeface="Arial"/>
                <a:ea typeface="DejaVu Sans"/>
              </a:rPr>
              <a:t>R – reale Rotation</a:t>
            </a:r>
            <a:endParaRPr b="0" lang="de-DE" sz="1050" spc="-1" strike="noStrike">
              <a:latin typeface="Arial"/>
            </a:endParaRPr>
          </a:p>
          <a:p>
            <a:pPr>
              <a:lnSpc>
                <a:spcPct val="100000"/>
              </a:lnSpc>
            </a:pPr>
            <a:r>
              <a:rPr b="0" lang="de-DE" sz="1050" spc="-1" strike="noStrike">
                <a:solidFill>
                  <a:srgbClr val="000000"/>
                </a:solidFill>
                <a:latin typeface="Arial"/>
                <a:ea typeface="DejaVu Sans"/>
              </a:rPr>
              <a:t>T – reale Translation</a:t>
            </a:r>
            <a:endParaRPr b="0" lang="de-DE" sz="1050" spc="-1" strike="noStrike">
              <a:latin typeface="Arial"/>
            </a:endParaRPr>
          </a:p>
          <a:p>
            <a:pPr>
              <a:lnSpc>
                <a:spcPct val="100000"/>
              </a:lnSpc>
            </a:pPr>
            <a:r>
              <a:rPr b="0" lang="de-DE" sz="1050" spc="-1" strike="noStrike">
                <a:solidFill>
                  <a:srgbClr val="000000"/>
                </a:solidFill>
                <a:latin typeface="Arial"/>
                <a:ea typeface="Noto Sans CJK SC"/>
              </a:rPr>
              <a:t>   – </a:t>
            </a:r>
            <a:r>
              <a:rPr b="0" lang="de-DE" sz="1050" spc="-1" strike="noStrike">
                <a:solidFill>
                  <a:srgbClr val="000000"/>
                </a:solidFill>
                <a:latin typeface="Arial"/>
                <a:ea typeface="Noto Sans CJK SC"/>
              </a:rPr>
              <a:t>geschätzte Rotation</a:t>
            </a:r>
            <a:endParaRPr b="0" lang="de-DE" sz="1050" spc="-1" strike="noStrike">
              <a:latin typeface="Arial"/>
            </a:endParaRPr>
          </a:p>
          <a:p>
            <a:pPr>
              <a:lnSpc>
                <a:spcPct val="100000"/>
              </a:lnSpc>
            </a:pPr>
            <a:r>
              <a:rPr b="0" lang="de-DE" sz="1050" spc="-1" strike="noStrike">
                <a:solidFill>
                  <a:srgbClr val="000000"/>
                </a:solidFill>
                <a:latin typeface="Arial"/>
                <a:ea typeface="Noto Sans CJK SC"/>
              </a:rPr>
              <a:t>   – </a:t>
            </a:r>
            <a:r>
              <a:rPr b="0" lang="de-DE" sz="1050" spc="-1" strike="noStrike">
                <a:solidFill>
                  <a:srgbClr val="000000"/>
                </a:solidFill>
                <a:latin typeface="Arial"/>
                <a:ea typeface="Noto Sans CJK SC"/>
              </a:rPr>
              <a:t>geschätzte Translation</a:t>
            </a:r>
            <a:endParaRPr b="0" lang="de-DE" sz="1050" spc="-1" strike="noStrike">
              <a:latin typeface="Arial"/>
            </a:endParaRPr>
          </a:p>
          <a:p>
            <a:pPr>
              <a:lnSpc>
                <a:spcPct val="100000"/>
              </a:lnSpc>
            </a:pPr>
            <a:endParaRPr b="0" lang="de-DE" sz="1050" spc="-1" strike="noStrike">
              <a:latin typeface="Arial"/>
            </a:endParaRPr>
          </a:p>
        </p:txBody>
      </p:sp>
      <mc:AlternateContent>
        <mc:Choice xmlns:a14="http://schemas.microsoft.com/office/drawing/2010/main" Requires="a14">
          <p:sp>
            <p:nvSpPr>
              <p:cNvPr id="220" name="Formula 4"/>
              <p:cNvSpPr txBox="1"/>
              <p:nvPr/>
            </p:nvSpPr>
            <p:spPr>
              <a:xfrm>
                <a:off x="1260000" y="4654800"/>
                <a:ext cx="171360" cy="160560"/>
              </a:xfrm>
              <a:prstGeom prst="rect">
                <a:avLst/>
              </a:prstGeom>
            </p:spPr>
            <p:txBody>
              <a:bodyPr/>
              <a:p>
                <a14:m>
                  <m:oMath xmlns:m="http://schemas.openxmlformats.org/officeDocument/2006/math">
                    <m:bar>
                      <m:barPr>
                        <m:pos m:val="top"/>
                      </m:barPr>
                      <m:e>
                        <m:r>
                          <m:t xml:space="preserve">R</m:t>
                        </m:r>
                      </m:e>
                    </m:bar>
                  </m:oMath>
                </a14:m>
              </a:p>
            </p:txBody>
          </p:sp>
        </mc:Choice>
        <mc:Fallback/>
      </mc:AlternateContent>
      <mc:AlternateContent>
        <mc:Choice xmlns:a14="http://schemas.microsoft.com/office/drawing/2010/main" Requires="a14">
          <p:sp>
            <p:nvSpPr>
              <p:cNvPr id="221" name="Formula 5"/>
              <p:cNvSpPr txBox="1"/>
              <p:nvPr/>
            </p:nvSpPr>
            <p:spPr>
              <a:xfrm>
                <a:off x="1260000" y="4824000"/>
                <a:ext cx="165600" cy="160560"/>
              </a:xfrm>
              <a:prstGeom prst="rect">
                <a:avLst/>
              </a:prstGeom>
            </p:spPr>
            <p:txBody>
              <a:bodyPr/>
              <a:p>
                <a14:m>
                  <m:oMath xmlns:m="http://schemas.openxmlformats.org/officeDocument/2006/math">
                    <m:bar>
                      <m:barPr>
                        <m:pos m:val="top"/>
                      </m:barPr>
                      <m:e>
                        <m:r>
                          <m:t xml:space="preserve">T</m:t>
                        </m:r>
                      </m:e>
                    </m:bar>
                  </m:oMath>
                </a14:m>
              </a:p>
            </p:txBody>
          </p:sp>
        </mc:Choice>
        <mc:Fallback/>
      </mc:AlternateContent>
      <p:sp>
        <p:nvSpPr>
          <p:cNvPr id="222" name="CustomShape 6"/>
          <p:cNvSpPr/>
          <p:nvPr/>
        </p:nvSpPr>
        <p:spPr>
          <a:xfrm>
            <a:off x="7698600" y="4678560"/>
            <a:ext cx="1364760" cy="2808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200" spc="-1" strike="noStrike">
                <a:solidFill>
                  <a:srgbClr val="000000"/>
                </a:solidFill>
                <a:latin typeface="Arial"/>
                <a:ea typeface="DejaVu Sans"/>
              </a:rPr>
              <a:t>[5°5cm Beispiel]</a:t>
            </a:r>
            <a:endParaRPr b="0" lang="de-DE" sz="1200" spc="-1" strike="noStrike">
              <a:latin typeface="Arial"/>
            </a:endParaRPr>
          </a:p>
        </p:txBody>
      </p:sp>
      <p:pic>
        <p:nvPicPr>
          <p:cNvPr id="223" name="" descr=""/>
          <p:cNvPicPr/>
          <p:nvPr/>
        </p:nvPicPr>
        <p:blipFill>
          <a:blip r:embed="rId2"/>
          <a:stretch/>
        </p:blipFill>
        <p:spPr>
          <a:xfrm>
            <a:off x="4268520" y="2952000"/>
            <a:ext cx="1773720" cy="1781640"/>
          </a:xfrm>
          <a:prstGeom prst="rect">
            <a:avLst/>
          </a:prstGeom>
          <a:ln>
            <a:noFill/>
          </a:ln>
        </p:spPr>
      </p:pic>
      <p:pic>
        <p:nvPicPr>
          <p:cNvPr id="224" name="" descr=""/>
          <p:cNvPicPr/>
          <p:nvPr/>
        </p:nvPicPr>
        <p:blipFill>
          <a:blip r:embed="rId3"/>
          <a:stretch/>
        </p:blipFill>
        <p:spPr>
          <a:xfrm>
            <a:off x="1872000" y="3063240"/>
            <a:ext cx="1743480" cy="450360"/>
          </a:xfrm>
          <a:prstGeom prst="rect">
            <a:avLst/>
          </a:prstGeom>
          <a:ln>
            <a:noFill/>
          </a:ln>
        </p:spPr>
      </p:pic>
      <p:pic>
        <p:nvPicPr>
          <p:cNvPr id="225" name="" descr=""/>
          <p:cNvPicPr/>
          <p:nvPr/>
        </p:nvPicPr>
        <p:blipFill>
          <a:blip r:embed="rId4"/>
          <a:stretch/>
        </p:blipFill>
        <p:spPr>
          <a:xfrm>
            <a:off x="1872000" y="3672000"/>
            <a:ext cx="2271240" cy="400680"/>
          </a:xfrm>
          <a:prstGeom prst="rect">
            <a:avLst/>
          </a:prstGeom>
          <a:ln>
            <a:noFill/>
          </a:ln>
        </p:spPr>
      </p:pic>
      <p:sp>
        <p:nvSpPr>
          <p:cNvPr id="226" name="CustomShape 7"/>
          <p:cNvSpPr/>
          <p:nvPr/>
        </p:nvSpPr>
        <p:spPr>
          <a:xfrm>
            <a:off x="5040000" y="4680000"/>
            <a:ext cx="1146240" cy="2808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[AUC Beispiel]</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CustomShape 1"/>
          <p:cNvSpPr/>
          <p:nvPr/>
        </p:nvSpPr>
        <p:spPr>
          <a:xfrm>
            <a:off x="720000" y="36000"/>
            <a:ext cx="8219880" cy="5662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Gliederung</a:t>
            </a:r>
            <a:endParaRPr b="0" lang="de-DE" sz="3200" spc="-1" strike="noStrike">
              <a:latin typeface="Arial"/>
            </a:endParaRPr>
          </a:p>
        </p:txBody>
      </p:sp>
      <p:sp>
        <p:nvSpPr>
          <p:cNvPr id="228" name="CustomShape 2"/>
          <p:cNvSpPr/>
          <p:nvPr/>
        </p:nvSpPr>
        <p:spPr>
          <a:xfrm>
            <a:off x="720000" y="770400"/>
            <a:ext cx="8219880" cy="3894120"/>
          </a:xfrm>
          <a:prstGeom prst="rect">
            <a:avLst/>
          </a:prstGeom>
          <a:noFill/>
          <a:ln>
            <a:noFill/>
          </a:ln>
        </p:spPr>
        <p:style>
          <a:lnRef idx="0"/>
          <a:fillRef idx="0"/>
          <a:effectRef idx="0"/>
          <a:fontRef idx="minor"/>
        </p:style>
        <p:txBody>
          <a:bodyPr lIns="90000" rIns="90000" tIns="45000" bIns="45000">
            <a:noAutofit/>
          </a:bodyPr>
          <a:p>
            <a:pPr marL="342000" indent="-332280">
              <a:lnSpc>
                <a:spcPct val="100000"/>
              </a:lnSpc>
              <a:spcBef>
                <a:spcPts val="1800"/>
              </a:spcBef>
              <a:buClr>
                <a:srgbClr val="004b83"/>
              </a:buClr>
              <a:buFont typeface="StarSymbol"/>
              <a:buAutoNum type="arabicPeriod"/>
            </a:pPr>
            <a:r>
              <a:rPr b="1" lang="de-DE" sz="2200" spc="-1" strike="noStrike">
                <a:solidFill>
                  <a:srgbClr val="778899"/>
                </a:solidFill>
                <a:latin typeface="Calibri"/>
                <a:ea typeface="DejaVu Sans"/>
              </a:rPr>
              <a:t>Motivation</a:t>
            </a:r>
            <a:r>
              <a:rPr b="1" lang="de-DE" sz="2200" spc="-1" strike="noStrike">
                <a:solidFill>
                  <a:srgbClr val="004b83"/>
                </a:solidFill>
                <a:latin typeface="Calibri"/>
                <a:ea typeface="DejaVu Sans"/>
              </a:rPr>
              <a:t> </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778899"/>
                </a:solidFill>
                <a:latin typeface="Calibri"/>
                <a:ea typeface="DejaVu Sans"/>
              </a:rPr>
              <a:t>Probleme</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778899"/>
                </a:solidFill>
                <a:latin typeface="Calibri"/>
                <a:ea typeface="DejaVu Sans"/>
              </a:rPr>
              <a:t>Vergleichbarkeit</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Übersicht unterschiedlicher Verfahren</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Teaser</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BundleTrack</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Vergleich &amp; Fazit</a:t>
            </a:r>
            <a:endParaRPr b="0" lang="de-DE" sz="22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CustomShape 1"/>
          <p:cNvSpPr/>
          <p:nvPr/>
        </p:nvSpPr>
        <p:spPr>
          <a:xfrm>
            <a:off x="795240" y="2520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230" name="CustomShape 2"/>
          <p:cNvSpPr/>
          <p:nvPr/>
        </p:nvSpPr>
        <p:spPr>
          <a:xfrm>
            <a:off x="796680" y="1296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Modell</a:t>
            </a:r>
            <a:endParaRPr b="0" lang="de-DE" sz="1800" spc="-1" strike="noStrike">
              <a:latin typeface="Arial"/>
            </a:endParaRPr>
          </a:p>
        </p:txBody>
      </p:sp>
      <p:sp>
        <p:nvSpPr>
          <p:cNvPr id="231" name="CustomShape 3"/>
          <p:cNvSpPr/>
          <p:nvPr/>
        </p:nvSpPr>
        <p:spPr>
          <a:xfrm>
            <a:off x="815400" y="3744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Modell</a:t>
            </a:r>
            <a:endParaRPr b="0" lang="de-DE" sz="1800" spc="-1" strike="noStrike">
              <a:latin typeface="Arial"/>
            </a:endParaRPr>
          </a:p>
        </p:txBody>
      </p:sp>
      <p:sp>
        <p:nvSpPr>
          <p:cNvPr id="232" name="CustomShape 4"/>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sp>
        <p:nvSpPr>
          <p:cNvPr id="233" name="CustomShape 5"/>
          <p:cNvSpPr/>
          <p:nvPr/>
        </p:nvSpPr>
        <p:spPr>
          <a:xfrm>
            <a:off x="8100000" y="4996800"/>
            <a:ext cx="1153800" cy="2937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600" spc="-1" strike="noStrike">
                <a:solidFill>
                  <a:srgbClr val="000000"/>
                </a:solidFill>
                <a:latin typeface="Arial"/>
                <a:ea typeface="DejaVu Sans"/>
              </a:rPr>
              <a:t>* kein Modell zum Training</a:t>
            </a:r>
            <a:endParaRPr b="0" lang="de-DE" sz="600" spc="-1" strike="noStrike">
              <a:latin typeface="Arial"/>
            </a:endParaRPr>
          </a:p>
        </p:txBody>
      </p:sp>
      <p:pic>
        <p:nvPicPr>
          <p:cNvPr id="234" name="" descr=""/>
          <p:cNvPicPr/>
          <p:nvPr/>
        </p:nvPicPr>
        <p:blipFill>
          <a:blip r:embed="rId1"/>
          <a:stretch/>
        </p:blipFill>
        <p:spPr>
          <a:xfrm>
            <a:off x="2513880" y="1584000"/>
            <a:ext cx="869040" cy="610200"/>
          </a:xfrm>
          <a:prstGeom prst="rect">
            <a:avLst/>
          </a:prstGeom>
          <a:ln>
            <a:noFill/>
          </a:ln>
        </p:spPr>
      </p:pic>
      <p:pic>
        <p:nvPicPr>
          <p:cNvPr id="235" name="" descr=""/>
          <p:cNvPicPr/>
          <p:nvPr/>
        </p:nvPicPr>
        <p:blipFill>
          <a:blip r:embed="rId2"/>
          <a:stretch/>
        </p:blipFill>
        <p:spPr>
          <a:xfrm>
            <a:off x="2664000" y="885600"/>
            <a:ext cx="469800" cy="481320"/>
          </a:xfrm>
          <a:prstGeom prst="rect">
            <a:avLst/>
          </a:prstGeom>
          <a:ln>
            <a:noFill/>
          </a:ln>
        </p:spPr>
      </p:pic>
      <p:pic>
        <p:nvPicPr>
          <p:cNvPr id="236" name="" descr=""/>
          <p:cNvPicPr/>
          <p:nvPr/>
        </p:nvPicPr>
        <p:blipFill>
          <a:blip r:embed="rId3"/>
          <a:stretch/>
        </p:blipFill>
        <p:spPr>
          <a:xfrm rot="20955600">
            <a:off x="4437360" y="852840"/>
            <a:ext cx="786600" cy="574920"/>
          </a:xfrm>
          <a:prstGeom prst="rect">
            <a:avLst/>
          </a:prstGeom>
          <a:ln>
            <a:noFill/>
          </a:ln>
        </p:spPr>
      </p:pic>
      <p:sp>
        <p:nvSpPr>
          <p:cNvPr id="237" name="Line 6"/>
          <p:cNvSpPr/>
          <p:nvPr/>
        </p:nvSpPr>
        <p:spPr>
          <a:xfrm>
            <a:off x="3168000" y="1224000"/>
            <a:ext cx="1296000" cy="0"/>
          </a:xfrm>
          <a:prstGeom prst="line">
            <a:avLst/>
          </a:prstGeom>
          <a:ln>
            <a:solidFill>
              <a:srgbClr val="3465a4"/>
            </a:solidFill>
            <a:tailEnd len="med" type="triangle" w="med"/>
          </a:ln>
        </p:spPr>
        <p:style>
          <a:lnRef idx="0"/>
          <a:fillRef idx="0"/>
          <a:effectRef idx="0"/>
          <a:fontRef idx="minor"/>
        </p:style>
      </p:sp>
      <p:sp>
        <p:nvSpPr>
          <p:cNvPr id="238" name="CustomShape 7"/>
          <p:cNvSpPr/>
          <p:nvPr/>
        </p:nvSpPr>
        <p:spPr>
          <a:xfrm>
            <a:off x="4392000" y="1656000"/>
            <a:ext cx="862920" cy="28692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500" spc="-1" strike="noStrike">
                <a:solidFill>
                  <a:srgbClr val="000000"/>
                </a:solidFill>
                <a:latin typeface="Arial"/>
                <a:ea typeface="DejaVu Sans"/>
              </a:rPr>
              <a:t>Abgleich</a:t>
            </a:r>
            <a:endParaRPr b="0" lang="de-DE" sz="1500" spc="-1" strike="noStrike">
              <a:latin typeface="Arial"/>
            </a:endParaRPr>
          </a:p>
        </p:txBody>
      </p:sp>
      <p:sp>
        <p:nvSpPr>
          <p:cNvPr id="239" name="Line 8"/>
          <p:cNvSpPr/>
          <p:nvPr/>
        </p:nvSpPr>
        <p:spPr>
          <a:xfrm>
            <a:off x="3390120" y="1800000"/>
            <a:ext cx="1001880" cy="0"/>
          </a:xfrm>
          <a:prstGeom prst="line">
            <a:avLst/>
          </a:prstGeom>
          <a:ln>
            <a:solidFill>
              <a:srgbClr val="3465a4"/>
            </a:solidFill>
            <a:tailEnd len="med" type="triangle" w="med"/>
          </a:ln>
        </p:spPr>
        <p:style>
          <a:lnRef idx="0"/>
          <a:fillRef idx="0"/>
          <a:effectRef idx="0"/>
          <a:fontRef idx="minor"/>
        </p:style>
      </p:sp>
      <p:sp>
        <p:nvSpPr>
          <p:cNvPr id="240" name="Line 9"/>
          <p:cNvSpPr/>
          <p:nvPr/>
        </p:nvSpPr>
        <p:spPr>
          <a:xfrm>
            <a:off x="4896000" y="1368000"/>
            <a:ext cx="0" cy="288000"/>
          </a:xfrm>
          <a:prstGeom prst="line">
            <a:avLst/>
          </a:prstGeom>
          <a:ln>
            <a:solidFill>
              <a:srgbClr val="3465a4"/>
            </a:solidFill>
            <a:tailEnd len="med" type="triangle" w="med"/>
          </a:ln>
        </p:spPr>
        <p:style>
          <a:lnRef idx="0"/>
          <a:fillRef idx="0"/>
          <a:effectRef idx="0"/>
          <a:fontRef idx="minor"/>
        </p:style>
      </p:sp>
      <p:sp>
        <p:nvSpPr>
          <p:cNvPr id="241" name="Line 10"/>
          <p:cNvSpPr/>
          <p:nvPr/>
        </p:nvSpPr>
        <p:spPr>
          <a:xfrm>
            <a:off x="5256000" y="1800000"/>
            <a:ext cx="648000" cy="0"/>
          </a:xfrm>
          <a:prstGeom prst="line">
            <a:avLst/>
          </a:prstGeom>
          <a:ln>
            <a:solidFill>
              <a:srgbClr val="3465a4"/>
            </a:solidFill>
            <a:tailEnd len="med" type="triangle" w="med"/>
          </a:ln>
        </p:spPr>
        <p:style>
          <a:lnRef idx="0"/>
          <a:fillRef idx="0"/>
          <a:effectRef idx="0"/>
          <a:fontRef idx="minor"/>
        </p:style>
      </p:sp>
      <p:sp>
        <p:nvSpPr>
          <p:cNvPr id="242" name="CustomShape 11"/>
          <p:cNvSpPr/>
          <p:nvPr/>
        </p:nvSpPr>
        <p:spPr>
          <a:xfrm>
            <a:off x="5904000" y="1656000"/>
            <a:ext cx="1222920" cy="3589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6D Pose </a:t>
            </a:r>
            <a:endParaRPr b="0" lang="de-DE" sz="1600" spc="-1" strike="noStrike">
              <a:latin typeface="Arial"/>
            </a:endParaRPr>
          </a:p>
        </p:txBody>
      </p:sp>
      <p:sp>
        <p:nvSpPr>
          <p:cNvPr id="243" name="CustomShape 12"/>
          <p:cNvSpPr/>
          <p:nvPr/>
        </p:nvSpPr>
        <p:spPr>
          <a:xfrm>
            <a:off x="3384000" y="1008000"/>
            <a:ext cx="862920" cy="2869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200" spc="-1" strike="noStrike">
                <a:solidFill>
                  <a:srgbClr val="000000"/>
                </a:solidFill>
                <a:latin typeface="Arial"/>
                <a:ea typeface="DejaVu Sans"/>
              </a:rPr>
              <a:t>Rendern</a:t>
            </a:r>
            <a:endParaRPr b="0" lang="de-DE" sz="1200" spc="-1" strike="noStrike">
              <a:latin typeface="Arial"/>
            </a:endParaRPr>
          </a:p>
        </p:txBody>
      </p:sp>
      <p:sp>
        <p:nvSpPr>
          <p:cNvPr id="244" name="CustomShape 13"/>
          <p:cNvSpPr/>
          <p:nvPr/>
        </p:nvSpPr>
        <p:spPr>
          <a:xfrm>
            <a:off x="2376000" y="1413720"/>
            <a:ext cx="1078920" cy="3852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050" spc="-1" strike="noStrike">
                <a:solidFill>
                  <a:srgbClr val="000000"/>
                </a:solidFill>
                <a:latin typeface="Arial"/>
                <a:ea typeface="DejaVu Sans"/>
              </a:rPr>
              <a:t>RGB Input</a:t>
            </a:r>
            <a:endParaRPr b="0" lang="de-DE" sz="1050" spc="-1" strike="noStrike">
              <a:latin typeface="Arial"/>
            </a:endParaRPr>
          </a:p>
        </p:txBody>
      </p:sp>
      <p:sp>
        <p:nvSpPr>
          <p:cNvPr id="245" name="CustomShape 14"/>
          <p:cNvSpPr/>
          <p:nvPr/>
        </p:nvSpPr>
        <p:spPr>
          <a:xfrm>
            <a:off x="2376000" y="750600"/>
            <a:ext cx="934920" cy="400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3D Modell</a:t>
            </a:r>
            <a:endParaRPr b="0" lang="de-DE" sz="1100" spc="-1" strike="noStrike">
              <a:latin typeface="Arial"/>
            </a:endParaRPr>
          </a:p>
        </p:txBody>
      </p:sp>
      <p:sp>
        <p:nvSpPr>
          <p:cNvPr id="246" name="TextShape 15"/>
          <p:cNvSpPr txBox="1"/>
          <p:nvPr/>
        </p:nvSpPr>
        <p:spPr>
          <a:xfrm>
            <a:off x="6912000" y="1368000"/>
            <a:ext cx="2232000" cy="936000"/>
          </a:xfrm>
          <a:prstGeom prst="rect">
            <a:avLst/>
          </a:prstGeom>
          <a:noFill/>
          <a:ln>
            <a:noFill/>
          </a:ln>
        </p:spPr>
        <p:txBody>
          <a:bodyPr lIns="90000" rIns="90000" tIns="45000" bIns="45000">
            <a:noAutofit/>
          </a:bodyPr>
          <a:p>
            <a:r>
              <a:rPr b="0" lang="de-DE" sz="1100" spc="-1" strike="noStrike">
                <a:latin typeface="Arial"/>
              </a:rPr>
              <a:t>+ Erkennungsgenauigkeit hoch</a:t>
            </a:r>
            <a:endParaRPr b="0" lang="de-DE" sz="1100" spc="-1" strike="noStrike">
              <a:latin typeface="Arial"/>
            </a:endParaRPr>
          </a:p>
          <a:p>
            <a:r>
              <a:rPr b="0" lang="de-DE" sz="1100" spc="-1" strike="noStrike">
                <a:latin typeface="Arial"/>
              </a:rPr>
              <a:t>- hoher Aufwand</a:t>
            </a:r>
            <a:endParaRPr b="0" lang="de-DE" sz="1100" spc="-1" strike="noStrike">
              <a:latin typeface="Arial"/>
            </a:endParaRPr>
          </a:p>
          <a:p>
            <a:r>
              <a:rPr b="0" lang="de-DE" sz="1100" spc="-1" strike="noStrike">
                <a:latin typeface="Arial"/>
              </a:rPr>
              <a:t>- Verdeckung schwierig</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CustomShape 1"/>
          <p:cNvSpPr/>
          <p:nvPr/>
        </p:nvSpPr>
        <p:spPr>
          <a:xfrm>
            <a:off x="795240" y="2520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248" name="CustomShape 2"/>
          <p:cNvSpPr/>
          <p:nvPr/>
        </p:nvSpPr>
        <p:spPr>
          <a:xfrm>
            <a:off x="796680" y="1296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Modell</a:t>
            </a:r>
            <a:endParaRPr b="0" lang="de-DE" sz="1800" spc="-1" strike="noStrike">
              <a:latin typeface="Arial"/>
            </a:endParaRPr>
          </a:p>
        </p:txBody>
      </p:sp>
      <p:sp>
        <p:nvSpPr>
          <p:cNvPr id="249" name="CustomShape 3"/>
          <p:cNvSpPr/>
          <p:nvPr/>
        </p:nvSpPr>
        <p:spPr>
          <a:xfrm>
            <a:off x="815400" y="3744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Modell</a:t>
            </a:r>
            <a:endParaRPr b="0" lang="de-DE" sz="1800" spc="-1" strike="noStrike">
              <a:latin typeface="Arial"/>
            </a:endParaRPr>
          </a:p>
        </p:txBody>
      </p:sp>
      <p:sp>
        <p:nvSpPr>
          <p:cNvPr id="250" name="CustomShape 4"/>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sp>
        <p:nvSpPr>
          <p:cNvPr id="251" name="CustomShape 5"/>
          <p:cNvSpPr/>
          <p:nvPr/>
        </p:nvSpPr>
        <p:spPr>
          <a:xfrm>
            <a:off x="8100000" y="4996800"/>
            <a:ext cx="1153800" cy="2937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600" spc="-1" strike="noStrike">
                <a:solidFill>
                  <a:srgbClr val="000000"/>
                </a:solidFill>
                <a:latin typeface="Arial"/>
                <a:ea typeface="DejaVu Sans"/>
              </a:rPr>
              <a:t>* kein Modell zum Training</a:t>
            </a:r>
            <a:endParaRPr b="0" lang="de-DE" sz="600" spc="-1" strike="noStrike">
              <a:latin typeface="Arial"/>
            </a:endParaRPr>
          </a:p>
        </p:txBody>
      </p:sp>
      <p:pic>
        <p:nvPicPr>
          <p:cNvPr id="252" name="" descr=""/>
          <p:cNvPicPr/>
          <p:nvPr/>
        </p:nvPicPr>
        <p:blipFill>
          <a:blip r:embed="rId1"/>
          <a:stretch/>
        </p:blipFill>
        <p:spPr>
          <a:xfrm>
            <a:off x="2513880" y="1584000"/>
            <a:ext cx="869040" cy="610200"/>
          </a:xfrm>
          <a:prstGeom prst="rect">
            <a:avLst/>
          </a:prstGeom>
          <a:ln>
            <a:noFill/>
          </a:ln>
        </p:spPr>
      </p:pic>
      <p:pic>
        <p:nvPicPr>
          <p:cNvPr id="253" name="" descr=""/>
          <p:cNvPicPr/>
          <p:nvPr/>
        </p:nvPicPr>
        <p:blipFill>
          <a:blip r:embed="rId2"/>
          <a:stretch/>
        </p:blipFill>
        <p:spPr>
          <a:xfrm>
            <a:off x="2664000" y="885600"/>
            <a:ext cx="469800" cy="481320"/>
          </a:xfrm>
          <a:prstGeom prst="rect">
            <a:avLst/>
          </a:prstGeom>
          <a:ln>
            <a:noFill/>
          </a:ln>
        </p:spPr>
      </p:pic>
      <p:pic>
        <p:nvPicPr>
          <p:cNvPr id="254" name="" descr=""/>
          <p:cNvPicPr/>
          <p:nvPr/>
        </p:nvPicPr>
        <p:blipFill>
          <a:blip r:embed="rId3"/>
          <a:stretch/>
        </p:blipFill>
        <p:spPr>
          <a:xfrm rot="20955600">
            <a:off x="4437360" y="852840"/>
            <a:ext cx="786600" cy="574920"/>
          </a:xfrm>
          <a:prstGeom prst="rect">
            <a:avLst/>
          </a:prstGeom>
          <a:ln>
            <a:noFill/>
          </a:ln>
        </p:spPr>
      </p:pic>
      <p:sp>
        <p:nvSpPr>
          <p:cNvPr id="255" name="Line 6"/>
          <p:cNvSpPr/>
          <p:nvPr/>
        </p:nvSpPr>
        <p:spPr>
          <a:xfrm>
            <a:off x="3168000" y="1224000"/>
            <a:ext cx="1296000" cy="0"/>
          </a:xfrm>
          <a:prstGeom prst="line">
            <a:avLst/>
          </a:prstGeom>
          <a:ln>
            <a:solidFill>
              <a:srgbClr val="3465a4"/>
            </a:solidFill>
            <a:tailEnd len="med" type="triangle" w="med"/>
          </a:ln>
        </p:spPr>
        <p:style>
          <a:lnRef idx="0"/>
          <a:fillRef idx="0"/>
          <a:effectRef idx="0"/>
          <a:fontRef idx="minor"/>
        </p:style>
      </p:sp>
      <p:sp>
        <p:nvSpPr>
          <p:cNvPr id="256" name="CustomShape 7"/>
          <p:cNvSpPr/>
          <p:nvPr/>
        </p:nvSpPr>
        <p:spPr>
          <a:xfrm>
            <a:off x="4392000" y="1656000"/>
            <a:ext cx="862920" cy="28692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500" spc="-1" strike="noStrike">
                <a:solidFill>
                  <a:srgbClr val="000000"/>
                </a:solidFill>
                <a:latin typeface="Arial"/>
                <a:ea typeface="DejaVu Sans"/>
              </a:rPr>
              <a:t>Abgleich</a:t>
            </a:r>
            <a:endParaRPr b="0" lang="de-DE" sz="1500" spc="-1" strike="noStrike">
              <a:latin typeface="Arial"/>
            </a:endParaRPr>
          </a:p>
        </p:txBody>
      </p:sp>
      <p:sp>
        <p:nvSpPr>
          <p:cNvPr id="257" name="Line 8"/>
          <p:cNvSpPr/>
          <p:nvPr/>
        </p:nvSpPr>
        <p:spPr>
          <a:xfrm>
            <a:off x="3390120" y="1800000"/>
            <a:ext cx="1001880" cy="0"/>
          </a:xfrm>
          <a:prstGeom prst="line">
            <a:avLst/>
          </a:prstGeom>
          <a:ln>
            <a:solidFill>
              <a:srgbClr val="3465a4"/>
            </a:solidFill>
            <a:tailEnd len="med" type="triangle" w="med"/>
          </a:ln>
        </p:spPr>
        <p:style>
          <a:lnRef idx="0"/>
          <a:fillRef idx="0"/>
          <a:effectRef idx="0"/>
          <a:fontRef idx="minor"/>
        </p:style>
      </p:sp>
      <p:sp>
        <p:nvSpPr>
          <p:cNvPr id="258" name="Line 9"/>
          <p:cNvSpPr/>
          <p:nvPr/>
        </p:nvSpPr>
        <p:spPr>
          <a:xfrm>
            <a:off x="4896000" y="1368000"/>
            <a:ext cx="0" cy="288000"/>
          </a:xfrm>
          <a:prstGeom prst="line">
            <a:avLst/>
          </a:prstGeom>
          <a:ln>
            <a:solidFill>
              <a:srgbClr val="3465a4"/>
            </a:solidFill>
            <a:tailEnd len="med" type="triangle" w="med"/>
          </a:ln>
        </p:spPr>
        <p:style>
          <a:lnRef idx="0"/>
          <a:fillRef idx="0"/>
          <a:effectRef idx="0"/>
          <a:fontRef idx="minor"/>
        </p:style>
      </p:sp>
      <p:sp>
        <p:nvSpPr>
          <p:cNvPr id="259" name="Line 10"/>
          <p:cNvSpPr/>
          <p:nvPr/>
        </p:nvSpPr>
        <p:spPr>
          <a:xfrm>
            <a:off x="5256000" y="1800000"/>
            <a:ext cx="648000" cy="0"/>
          </a:xfrm>
          <a:prstGeom prst="line">
            <a:avLst/>
          </a:prstGeom>
          <a:ln>
            <a:solidFill>
              <a:srgbClr val="3465a4"/>
            </a:solidFill>
            <a:tailEnd len="med" type="triangle" w="med"/>
          </a:ln>
        </p:spPr>
        <p:style>
          <a:lnRef idx="0"/>
          <a:fillRef idx="0"/>
          <a:effectRef idx="0"/>
          <a:fontRef idx="minor"/>
        </p:style>
      </p:sp>
      <p:sp>
        <p:nvSpPr>
          <p:cNvPr id="260" name="CustomShape 11"/>
          <p:cNvSpPr/>
          <p:nvPr/>
        </p:nvSpPr>
        <p:spPr>
          <a:xfrm>
            <a:off x="5904000" y="1656000"/>
            <a:ext cx="1222920" cy="3589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6D Pose </a:t>
            </a:r>
            <a:endParaRPr b="0" lang="de-DE" sz="1600" spc="-1" strike="noStrike">
              <a:latin typeface="Arial"/>
            </a:endParaRPr>
          </a:p>
        </p:txBody>
      </p:sp>
      <p:sp>
        <p:nvSpPr>
          <p:cNvPr id="261" name="CustomShape 12"/>
          <p:cNvSpPr/>
          <p:nvPr/>
        </p:nvSpPr>
        <p:spPr>
          <a:xfrm>
            <a:off x="3384000" y="1008000"/>
            <a:ext cx="862920" cy="2869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200" spc="-1" strike="noStrike">
                <a:solidFill>
                  <a:srgbClr val="000000"/>
                </a:solidFill>
                <a:latin typeface="Arial"/>
                <a:ea typeface="DejaVu Sans"/>
              </a:rPr>
              <a:t>Rendern</a:t>
            </a:r>
            <a:endParaRPr b="0" lang="de-DE" sz="1200" spc="-1" strike="noStrike">
              <a:latin typeface="Arial"/>
            </a:endParaRPr>
          </a:p>
        </p:txBody>
      </p:sp>
      <p:sp>
        <p:nvSpPr>
          <p:cNvPr id="262" name="CustomShape 13"/>
          <p:cNvSpPr/>
          <p:nvPr/>
        </p:nvSpPr>
        <p:spPr>
          <a:xfrm>
            <a:off x="2376000" y="1413720"/>
            <a:ext cx="1078920" cy="3852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050" spc="-1" strike="noStrike">
                <a:solidFill>
                  <a:srgbClr val="000000"/>
                </a:solidFill>
                <a:latin typeface="Arial"/>
                <a:ea typeface="DejaVu Sans"/>
              </a:rPr>
              <a:t>RGB Input</a:t>
            </a:r>
            <a:endParaRPr b="0" lang="de-DE" sz="1050" spc="-1" strike="noStrike">
              <a:latin typeface="Arial"/>
            </a:endParaRPr>
          </a:p>
        </p:txBody>
      </p:sp>
      <p:sp>
        <p:nvSpPr>
          <p:cNvPr id="263" name="CustomShape 14"/>
          <p:cNvSpPr/>
          <p:nvPr/>
        </p:nvSpPr>
        <p:spPr>
          <a:xfrm>
            <a:off x="2376000" y="750600"/>
            <a:ext cx="934920" cy="400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3D Modell</a:t>
            </a:r>
            <a:endParaRPr b="0" lang="de-DE" sz="1100" spc="-1" strike="noStrike">
              <a:latin typeface="Arial"/>
            </a:endParaRPr>
          </a:p>
        </p:txBody>
      </p:sp>
      <p:pic>
        <p:nvPicPr>
          <p:cNvPr id="264" name="" descr=""/>
          <p:cNvPicPr/>
          <p:nvPr/>
        </p:nvPicPr>
        <p:blipFill>
          <a:blip r:embed="rId4"/>
          <a:stretch/>
        </p:blipFill>
        <p:spPr>
          <a:xfrm>
            <a:off x="2428560" y="2592000"/>
            <a:ext cx="594360" cy="430920"/>
          </a:xfrm>
          <a:prstGeom prst="rect">
            <a:avLst/>
          </a:prstGeom>
          <a:ln>
            <a:noFill/>
          </a:ln>
        </p:spPr>
      </p:pic>
      <p:pic>
        <p:nvPicPr>
          <p:cNvPr id="265" name="" descr=""/>
          <p:cNvPicPr/>
          <p:nvPr/>
        </p:nvPicPr>
        <p:blipFill>
          <a:blip r:embed="rId5"/>
          <a:stretch/>
        </p:blipFill>
        <p:spPr>
          <a:xfrm>
            <a:off x="3024000" y="2609280"/>
            <a:ext cx="631800" cy="413640"/>
          </a:xfrm>
          <a:prstGeom prst="rect">
            <a:avLst/>
          </a:prstGeom>
          <a:ln>
            <a:noFill/>
          </a:ln>
        </p:spPr>
      </p:pic>
      <p:sp>
        <p:nvSpPr>
          <p:cNvPr id="266" name="CustomShape 15"/>
          <p:cNvSpPr/>
          <p:nvPr/>
        </p:nvSpPr>
        <p:spPr>
          <a:xfrm>
            <a:off x="2448000" y="2448000"/>
            <a:ext cx="1366920" cy="2448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2D Kategorie Set</a:t>
            </a:r>
            <a:endParaRPr b="0" lang="de-DE" sz="1100" spc="-1" strike="noStrike">
              <a:latin typeface="Arial"/>
            </a:endParaRPr>
          </a:p>
        </p:txBody>
      </p:sp>
      <p:pic>
        <p:nvPicPr>
          <p:cNvPr id="267" name="" descr=""/>
          <p:cNvPicPr/>
          <p:nvPr/>
        </p:nvPicPr>
        <p:blipFill>
          <a:blip r:embed="rId6"/>
          <a:stretch/>
        </p:blipFill>
        <p:spPr>
          <a:xfrm>
            <a:off x="2664000" y="3168720"/>
            <a:ext cx="718920" cy="430200"/>
          </a:xfrm>
          <a:prstGeom prst="rect">
            <a:avLst/>
          </a:prstGeom>
          <a:ln>
            <a:noFill/>
          </a:ln>
        </p:spPr>
      </p:pic>
      <p:sp>
        <p:nvSpPr>
          <p:cNvPr id="268" name="CustomShape 16"/>
          <p:cNvSpPr/>
          <p:nvPr/>
        </p:nvSpPr>
        <p:spPr>
          <a:xfrm>
            <a:off x="2376000" y="3024000"/>
            <a:ext cx="1078920" cy="3852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050" spc="-1" strike="noStrike">
                <a:solidFill>
                  <a:srgbClr val="000000"/>
                </a:solidFill>
                <a:latin typeface="Arial"/>
                <a:ea typeface="DejaVu Sans"/>
              </a:rPr>
              <a:t>RGB Input</a:t>
            </a:r>
            <a:endParaRPr b="0" lang="de-DE" sz="1050" spc="-1" strike="noStrike">
              <a:latin typeface="Arial"/>
            </a:endParaRPr>
          </a:p>
        </p:txBody>
      </p:sp>
      <p:sp>
        <p:nvSpPr>
          <p:cNvPr id="269" name="CustomShape 17"/>
          <p:cNvSpPr/>
          <p:nvPr/>
        </p:nvSpPr>
        <p:spPr>
          <a:xfrm>
            <a:off x="4392000" y="2952000"/>
            <a:ext cx="862920" cy="28692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500" spc="-1" strike="noStrike">
                <a:solidFill>
                  <a:srgbClr val="000000"/>
                </a:solidFill>
                <a:latin typeface="Arial"/>
                <a:ea typeface="DejaVu Sans"/>
              </a:rPr>
              <a:t>Abgleich</a:t>
            </a:r>
            <a:endParaRPr b="0" lang="de-DE" sz="1500" spc="-1" strike="noStrike">
              <a:latin typeface="Arial"/>
            </a:endParaRPr>
          </a:p>
        </p:txBody>
      </p:sp>
      <p:sp>
        <p:nvSpPr>
          <p:cNvPr id="270" name="Line 18"/>
          <p:cNvSpPr/>
          <p:nvPr/>
        </p:nvSpPr>
        <p:spPr>
          <a:xfrm>
            <a:off x="3744000" y="2808000"/>
            <a:ext cx="648000" cy="216000"/>
          </a:xfrm>
          <a:prstGeom prst="line">
            <a:avLst/>
          </a:prstGeom>
          <a:ln>
            <a:solidFill>
              <a:srgbClr val="3465a4"/>
            </a:solidFill>
            <a:tailEnd len="med" type="triangle" w="med"/>
          </a:ln>
        </p:spPr>
        <p:style>
          <a:lnRef idx="0"/>
          <a:fillRef idx="0"/>
          <a:effectRef idx="0"/>
          <a:fontRef idx="minor"/>
        </p:style>
      </p:sp>
      <p:sp>
        <p:nvSpPr>
          <p:cNvPr id="271" name="Line 19"/>
          <p:cNvSpPr/>
          <p:nvPr/>
        </p:nvSpPr>
        <p:spPr>
          <a:xfrm flipV="1">
            <a:off x="3600000" y="3168000"/>
            <a:ext cx="792000" cy="216000"/>
          </a:xfrm>
          <a:prstGeom prst="line">
            <a:avLst/>
          </a:prstGeom>
          <a:ln>
            <a:solidFill>
              <a:srgbClr val="3465a4"/>
            </a:solidFill>
            <a:tailEnd len="med" type="triangle" w="med"/>
          </a:ln>
        </p:spPr>
        <p:style>
          <a:lnRef idx="0"/>
          <a:fillRef idx="0"/>
          <a:effectRef idx="0"/>
          <a:fontRef idx="minor"/>
        </p:style>
      </p:sp>
      <p:sp>
        <p:nvSpPr>
          <p:cNvPr id="272" name="Line 20"/>
          <p:cNvSpPr/>
          <p:nvPr/>
        </p:nvSpPr>
        <p:spPr>
          <a:xfrm>
            <a:off x="5256000" y="3096000"/>
            <a:ext cx="720000" cy="0"/>
          </a:xfrm>
          <a:prstGeom prst="line">
            <a:avLst/>
          </a:prstGeom>
          <a:ln>
            <a:solidFill>
              <a:srgbClr val="3465a4"/>
            </a:solidFill>
            <a:tailEnd len="med" type="triangle" w="med"/>
          </a:ln>
        </p:spPr>
        <p:style>
          <a:lnRef idx="0"/>
          <a:fillRef idx="0"/>
          <a:effectRef idx="0"/>
          <a:fontRef idx="minor"/>
        </p:style>
      </p:sp>
      <p:sp>
        <p:nvSpPr>
          <p:cNvPr id="273" name="CustomShape 21"/>
          <p:cNvSpPr/>
          <p:nvPr/>
        </p:nvSpPr>
        <p:spPr>
          <a:xfrm>
            <a:off x="5976000" y="2952000"/>
            <a:ext cx="1222920" cy="3589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6D Pose </a:t>
            </a:r>
            <a:endParaRPr b="0" lang="de-DE" sz="1600" spc="-1" strike="noStrike">
              <a:latin typeface="Arial"/>
            </a:endParaRPr>
          </a:p>
        </p:txBody>
      </p:sp>
      <p:sp>
        <p:nvSpPr>
          <p:cNvPr id="274" name="CustomShape 22"/>
          <p:cNvSpPr/>
          <p:nvPr/>
        </p:nvSpPr>
        <p:spPr>
          <a:xfrm rot="541800">
            <a:off x="3594600" y="2730240"/>
            <a:ext cx="1510920" cy="1749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600" spc="-1" strike="noStrike">
                <a:solidFill>
                  <a:srgbClr val="000000"/>
                </a:solidFill>
                <a:latin typeface="Arial"/>
                <a:ea typeface="DejaVu Sans"/>
              </a:rPr>
              <a:t>Keypoints oder Schablonen</a:t>
            </a:r>
            <a:endParaRPr b="0" lang="de-DE" sz="600" spc="-1" strike="noStrike">
              <a:latin typeface="Arial"/>
            </a:endParaRPr>
          </a:p>
        </p:txBody>
      </p:sp>
      <p:sp>
        <p:nvSpPr>
          <p:cNvPr id="275" name="TextShape 23"/>
          <p:cNvSpPr txBox="1"/>
          <p:nvPr/>
        </p:nvSpPr>
        <p:spPr>
          <a:xfrm>
            <a:off x="6912000" y="1368000"/>
            <a:ext cx="2232000" cy="936000"/>
          </a:xfrm>
          <a:prstGeom prst="rect">
            <a:avLst/>
          </a:prstGeom>
          <a:noFill/>
          <a:ln>
            <a:noFill/>
          </a:ln>
        </p:spPr>
        <p:txBody>
          <a:bodyPr lIns="90000" rIns="90000" tIns="45000" bIns="45000">
            <a:noAutofit/>
          </a:bodyPr>
          <a:p>
            <a:r>
              <a:rPr b="0" lang="de-DE" sz="1100" spc="-1" strike="noStrike">
                <a:latin typeface="Arial"/>
              </a:rPr>
              <a:t>+ </a:t>
            </a:r>
            <a:r>
              <a:rPr b="0" lang="de-DE" sz="1100" spc="-1" strike="noStrike">
                <a:latin typeface="Arial"/>
              </a:rPr>
              <a:t>Erkennungsgen</a:t>
            </a:r>
            <a:r>
              <a:rPr b="0" lang="de-DE" sz="1100" spc="-1" strike="noStrike">
                <a:latin typeface="Arial"/>
              </a:rPr>
              <a:t>auigkeit hoch</a:t>
            </a:r>
            <a:endParaRPr b="0" lang="de-DE" sz="1100" spc="-1" strike="noStrike">
              <a:latin typeface="Arial"/>
            </a:endParaRPr>
          </a:p>
          <a:p>
            <a:r>
              <a:rPr b="0" lang="de-DE" sz="1100" spc="-1" strike="noStrike">
                <a:latin typeface="Arial"/>
              </a:rPr>
              <a:t>- hoher Aufwand</a:t>
            </a:r>
            <a:endParaRPr b="0" lang="de-DE" sz="1100" spc="-1" strike="noStrike">
              <a:latin typeface="Arial"/>
            </a:endParaRPr>
          </a:p>
          <a:p>
            <a:r>
              <a:rPr b="0" lang="de-DE" sz="1100" spc="-1" strike="noStrike">
                <a:latin typeface="Arial"/>
              </a:rPr>
              <a:t>- Verdeckung </a:t>
            </a:r>
            <a:r>
              <a:rPr b="0" lang="de-DE" sz="1100" spc="-1" strike="noStrike">
                <a:latin typeface="Arial"/>
              </a:rPr>
              <a:t>schwierig</a:t>
            </a:r>
            <a:endParaRPr b="0" lang="de-DE" sz="1100" spc="-1" strike="noStrike">
              <a:latin typeface="Arial"/>
            </a:endParaRPr>
          </a:p>
        </p:txBody>
      </p:sp>
      <p:sp>
        <p:nvSpPr>
          <p:cNvPr id="276" name="TextShape 24"/>
          <p:cNvSpPr txBox="1"/>
          <p:nvPr/>
        </p:nvSpPr>
        <p:spPr>
          <a:xfrm>
            <a:off x="6912000" y="2448000"/>
            <a:ext cx="2232000" cy="936000"/>
          </a:xfrm>
          <a:prstGeom prst="rect">
            <a:avLst/>
          </a:prstGeom>
          <a:noFill/>
          <a:ln>
            <a:noFill/>
          </a:ln>
        </p:spPr>
        <p:txBody>
          <a:bodyPr lIns="90000" rIns="90000" tIns="45000" bIns="45000">
            <a:noAutofit/>
          </a:bodyPr>
          <a:p>
            <a:r>
              <a:rPr b="0" lang="de-DE" sz="1100" spc="-1" strike="noStrike">
                <a:latin typeface="Arial"/>
              </a:rPr>
              <a:t>+ kleinerer </a:t>
            </a:r>
            <a:r>
              <a:rPr b="0" lang="de-DE" sz="1100" spc="-1" strike="noStrike">
                <a:latin typeface="Arial"/>
              </a:rPr>
              <a:t>Aufwand</a:t>
            </a:r>
            <a:endParaRPr b="0" lang="de-DE" sz="1100" spc="-1" strike="noStrike">
              <a:latin typeface="Arial"/>
            </a:endParaRPr>
          </a:p>
          <a:p>
            <a:r>
              <a:rPr b="0" lang="de-DE" sz="1100" spc="-1" strike="noStrike">
                <a:latin typeface="Arial"/>
              </a:rPr>
              <a:t>+ neue Objekte </a:t>
            </a:r>
            <a:r>
              <a:rPr b="0" lang="de-DE" sz="1100" spc="-1" strike="noStrike">
                <a:latin typeface="Arial"/>
              </a:rPr>
              <a:t>in Kategorie </a:t>
            </a:r>
            <a:r>
              <a:rPr b="0" lang="de-DE" sz="1100" spc="-1" strike="noStrike">
                <a:latin typeface="Arial"/>
              </a:rPr>
              <a:t>erkennbar</a:t>
            </a:r>
            <a:endParaRPr b="0" lang="de-DE" sz="1100" spc="-1" strike="noStrike">
              <a:latin typeface="Arial"/>
            </a:endParaRPr>
          </a:p>
          <a:p>
            <a:r>
              <a:rPr b="0" lang="de-DE" sz="1100" spc="-1" strike="noStrike">
                <a:latin typeface="Arial"/>
              </a:rPr>
              <a:t>- </a:t>
            </a:r>
            <a:r>
              <a:rPr b="0" lang="de-DE" sz="1100" spc="-1" strike="noStrike">
                <a:latin typeface="Arial"/>
              </a:rPr>
              <a:t>Verdeckung/Tex</a:t>
            </a:r>
            <a:r>
              <a:rPr b="0" lang="de-DE" sz="1100" spc="-1" strike="noStrike">
                <a:latin typeface="Arial"/>
              </a:rPr>
              <a:t>tur schwierig</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CustomShape 1"/>
          <p:cNvSpPr/>
          <p:nvPr/>
        </p:nvSpPr>
        <p:spPr>
          <a:xfrm>
            <a:off x="795240" y="2520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278" name="CustomShape 2"/>
          <p:cNvSpPr/>
          <p:nvPr/>
        </p:nvSpPr>
        <p:spPr>
          <a:xfrm>
            <a:off x="796680" y="1296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Modell</a:t>
            </a:r>
            <a:endParaRPr b="0" lang="de-DE" sz="1800" spc="-1" strike="noStrike">
              <a:latin typeface="Arial"/>
            </a:endParaRPr>
          </a:p>
        </p:txBody>
      </p:sp>
      <p:sp>
        <p:nvSpPr>
          <p:cNvPr id="279" name="CustomShape 3"/>
          <p:cNvSpPr/>
          <p:nvPr/>
        </p:nvSpPr>
        <p:spPr>
          <a:xfrm>
            <a:off x="815400" y="3744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Modell</a:t>
            </a:r>
            <a:endParaRPr b="0" lang="de-DE" sz="1800" spc="-1" strike="noStrike">
              <a:latin typeface="Arial"/>
            </a:endParaRPr>
          </a:p>
        </p:txBody>
      </p:sp>
      <p:sp>
        <p:nvSpPr>
          <p:cNvPr id="280" name="CustomShape 4"/>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pic>
        <p:nvPicPr>
          <p:cNvPr id="281" name="" descr=""/>
          <p:cNvPicPr/>
          <p:nvPr/>
        </p:nvPicPr>
        <p:blipFill>
          <a:blip r:embed="rId1"/>
          <a:stretch/>
        </p:blipFill>
        <p:spPr>
          <a:xfrm>
            <a:off x="2513880" y="1584000"/>
            <a:ext cx="869040" cy="610200"/>
          </a:xfrm>
          <a:prstGeom prst="rect">
            <a:avLst/>
          </a:prstGeom>
          <a:ln>
            <a:noFill/>
          </a:ln>
        </p:spPr>
      </p:pic>
      <p:pic>
        <p:nvPicPr>
          <p:cNvPr id="282" name="" descr=""/>
          <p:cNvPicPr/>
          <p:nvPr/>
        </p:nvPicPr>
        <p:blipFill>
          <a:blip r:embed="rId2"/>
          <a:stretch/>
        </p:blipFill>
        <p:spPr>
          <a:xfrm>
            <a:off x="2664000" y="885600"/>
            <a:ext cx="469800" cy="481320"/>
          </a:xfrm>
          <a:prstGeom prst="rect">
            <a:avLst/>
          </a:prstGeom>
          <a:ln>
            <a:noFill/>
          </a:ln>
        </p:spPr>
      </p:pic>
      <p:pic>
        <p:nvPicPr>
          <p:cNvPr id="283" name="" descr=""/>
          <p:cNvPicPr/>
          <p:nvPr/>
        </p:nvPicPr>
        <p:blipFill>
          <a:blip r:embed="rId3"/>
          <a:stretch/>
        </p:blipFill>
        <p:spPr>
          <a:xfrm rot="20955600">
            <a:off x="4437360" y="852840"/>
            <a:ext cx="786600" cy="574920"/>
          </a:xfrm>
          <a:prstGeom prst="rect">
            <a:avLst/>
          </a:prstGeom>
          <a:ln>
            <a:noFill/>
          </a:ln>
        </p:spPr>
      </p:pic>
      <p:sp>
        <p:nvSpPr>
          <p:cNvPr id="284" name="Line 5"/>
          <p:cNvSpPr/>
          <p:nvPr/>
        </p:nvSpPr>
        <p:spPr>
          <a:xfrm>
            <a:off x="3168000" y="1224000"/>
            <a:ext cx="1296000" cy="0"/>
          </a:xfrm>
          <a:prstGeom prst="line">
            <a:avLst/>
          </a:prstGeom>
          <a:ln>
            <a:solidFill>
              <a:srgbClr val="3465a4"/>
            </a:solidFill>
            <a:tailEnd len="med" type="triangle" w="med"/>
          </a:ln>
        </p:spPr>
        <p:style>
          <a:lnRef idx="0"/>
          <a:fillRef idx="0"/>
          <a:effectRef idx="0"/>
          <a:fontRef idx="minor"/>
        </p:style>
      </p:sp>
      <p:sp>
        <p:nvSpPr>
          <p:cNvPr id="285" name="CustomShape 6"/>
          <p:cNvSpPr/>
          <p:nvPr/>
        </p:nvSpPr>
        <p:spPr>
          <a:xfrm>
            <a:off x="4392000" y="1656000"/>
            <a:ext cx="862920" cy="28692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500" spc="-1" strike="noStrike">
                <a:solidFill>
                  <a:srgbClr val="000000"/>
                </a:solidFill>
                <a:latin typeface="Arial"/>
                <a:ea typeface="DejaVu Sans"/>
              </a:rPr>
              <a:t>Abgleich</a:t>
            </a:r>
            <a:endParaRPr b="0" lang="de-DE" sz="1500" spc="-1" strike="noStrike">
              <a:latin typeface="Arial"/>
            </a:endParaRPr>
          </a:p>
        </p:txBody>
      </p:sp>
      <p:sp>
        <p:nvSpPr>
          <p:cNvPr id="286" name="Line 7"/>
          <p:cNvSpPr/>
          <p:nvPr/>
        </p:nvSpPr>
        <p:spPr>
          <a:xfrm>
            <a:off x="3390120" y="1800000"/>
            <a:ext cx="1001880" cy="0"/>
          </a:xfrm>
          <a:prstGeom prst="line">
            <a:avLst/>
          </a:prstGeom>
          <a:ln>
            <a:solidFill>
              <a:srgbClr val="3465a4"/>
            </a:solidFill>
            <a:tailEnd len="med" type="triangle" w="med"/>
          </a:ln>
        </p:spPr>
        <p:style>
          <a:lnRef idx="0"/>
          <a:fillRef idx="0"/>
          <a:effectRef idx="0"/>
          <a:fontRef idx="minor"/>
        </p:style>
      </p:sp>
      <p:sp>
        <p:nvSpPr>
          <p:cNvPr id="287" name="Line 8"/>
          <p:cNvSpPr/>
          <p:nvPr/>
        </p:nvSpPr>
        <p:spPr>
          <a:xfrm>
            <a:off x="4896000" y="1368000"/>
            <a:ext cx="0" cy="288000"/>
          </a:xfrm>
          <a:prstGeom prst="line">
            <a:avLst/>
          </a:prstGeom>
          <a:ln>
            <a:solidFill>
              <a:srgbClr val="3465a4"/>
            </a:solidFill>
            <a:tailEnd len="med" type="triangle" w="med"/>
          </a:ln>
        </p:spPr>
        <p:style>
          <a:lnRef idx="0"/>
          <a:fillRef idx="0"/>
          <a:effectRef idx="0"/>
          <a:fontRef idx="minor"/>
        </p:style>
      </p:sp>
      <p:sp>
        <p:nvSpPr>
          <p:cNvPr id="288" name="Line 9"/>
          <p:cNvSpPr/>
          <p:nvPr/>
        </p:nvSpPr>
        <p:spPr>
          <a:xfrm>
            <a:off x="5256000" y="1800000"/>
            <a:ext cx="648000" cy="0"/>
          </a:xfrm>
          <a:prstGeom prst="line">
            <a:avLst/>
          </a:prstGeom>
          <a:ln>
            <a:solidFill>
              <a:srgbClr val="3465a4"/>
            </a:solidFill>
            <a:tailEnd len="med" type="triangle" w="med"/>
          </a:ln>
        </p:spPr>
        <p:style>
          <a:lnRef idx="0"/>
          <a:fillRef idx="0"/>
          <a:effectRef idx="0"/>
          <a:fontRef idx="minor"/>
        </p:style>
      </p:sp>
      <p:sp>
        <p:nvSpPr>
          <p:cNvPr id="289" name="CustomShape 10"/>
          <p:cNvSpPr/>
          <p:nvPr/>
        </p:nvSpPr>
        <p:spPr>
          <a:xfrm>
            <a:off x="5904000" y="1656000"/>
            <a:ext cx="1222920" cy="3589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6D Pose </a:t>
            </a:r>
            <a:endParaRPr b="0" lang="de-DE" sz="1600" spc="-1" strike="noStrike">
              <a:latin typeface="Arial"/>
            </a:endParaRPr>
          </a:p>
        </p:txBody>
      </p:sp>
      <p:sp>
        <p:nvSpPr>
          <p:cNvPr id="290" name="CustomShape 11"/>
          <p:cNvSpPr/>
          <p:nvPr/>
        </p:nvSpPr>
        <p:spPr>
          <a:xfrm>
            <a:off x="3384000" y="1008000"/>
            <a:ext cx="862920" cy="2869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200" spc="-1" strike="noStrike">
                <a:solidFill>
                  <a:srgbClr val="000000"/>
                </a:solidFill>
                <a:latin typeface="Arial"/>
                <a:ea typeface="DejaVu Sans"/>
              </a:rPr>
              <a:t>Rendern</a:t>
            </a:r>
            <a:endParaRPr b="0" lang="de-DE" sz="1200" spc="-1" strike="noStrike">
              <a:latin typeface="Arial"/>
            </a:endParaRPr>
          </a:p>
        </p:txBody>
      </p:sp>
      <p:sp>
        <p:nvSpPr>
          <p:cNvPr id="291" name="CustomShape 12"/>
          <p:cNvSpPr/>
          <p:nvPr/>
        </p:nvSpPr>
        <p:spPr>
          <a:xfrm>
            <a:off x="2376000" y="1413720"/>
            <a:ext cx="1078920" cy="3852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050" spc="-1" strike="noStrike">
                <a:solidFill>
                  <a:srgbClr val="000000"/>
                </a:solidFill>
                <a:latin typeface="Arial"/>
                <a:ea typeface="DejaVu Sans"/>
              </a:rPr>
              <a:t>RGB Input</a:t>
            </a:r>
            <a:endParaRPr b="0" lang="de-DE" sz="1050" spc="-1" strike="noStrike">
              <a:latin typeface="Arial"/>
            </a:endParaRPr>
          </a:p>
        </p:txBody>
      </p:sp>
      <p:sp>
        <p:nvSpPr>
          <p:cNvPr id="292" name="CustomShape 13"/>
          <p:cNvSpPr/>
          <p:nvPr/>
        </p:nvSpPr>
        <p:spPr>
          <a:xfrm>
            <a:off x="2376000" y="750600"/>
            <a:ext cx="934920" cy="400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3D Modell</a:t>
            </a:r>
            <a:endParaRPr b="0" lang="de-DE" sz="1100" spc="-1" strike="noStrike">
              <a:latin typeface="Arial"/>
            </a:endParaRPr>
          </a:p>
        </p:txBody>
      </p:sp>
      <p:pic>
        <p:nvPicPr>
          <p:cNvPr id="293" name="" descr=""/>
          <p:cNvPicPr/>
          <p:nvPr/>
        </p:nvPicPr>
        <p:blipFill>
          <a:blip r:embed="rId4"/>
          <a:stretch/>
        </p:blipFill>
        <p:spPr>
          <a:xfrm>
            <a:off x="2428560" y="2592000"/>
            <a:ext cx="594360" cy="430920"/>
          </a:xfrm>
          <a:prstGeom prst="rect">
            <a:avLst/>
          </a:prstGeom>
          <a:ln>
            <a:noFill/>
          </a:ln>
        </p:spPr>
      </p:pic>
      <p:pic>
        <p:nvPicPr>
          <p:cNvPr id="294" name="" descr=""/>
          <p:cNvPicPr/>
          <p:nvPr/>
        </p:nvPicPr>
        <p:blipFill>
          <a:blip r:embed="rId5"/>
          <a:stretch/>
        </p:blipFill>
        <p:spPr>
          <a:xfrm>
            <a:off x="3024000" y="2609280"/>
            <a:ext cx="631800" cy="413640"/>
          </a:xfrm>
          <a:prstGeom prst="rect">
            <a:avLst/>
          </a:prstGeom>
          <a:ln>
            <a:noFill/>
          </a:ln>
        </p:spPr>
      </p:pic>
      <p:sp>
        <p:nvSpPr>
          <p:cNvPr id="295" name="CustomShape 14"/>
          <p:cNvSpPr/>
          <p:nvPr/>
        </p:nvSpPr>
        <p:spPr>
          <a:xfrm>
            <a:off x="2448000" y="2448000"/>
            <a:ext cx="1366920" cy="2448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2D Kategorie Set</a:t>
            </a:r>
            <a:endParaRPr b="0" lang="de-DE" sz="1100" spc="-1" strike="noStrike">
              <a:latin typeface="Arial"/>
            </a:endParaRPr>
          </a:p>
        </p:txBody>
      </p:sp>
      <p:pic>
        <p:nvPicPr>
          <p:cNvPr id="296" name="" descr=""/>
          <p:cNvPicPr/>
          <p:nvPr/>
        </p:nvPicPr>
        <p:blipFill>
          <a:blip r:embed="rId6"/>
          <a:stretch/>
        </p:blipFill>
        <p:spPr>
          <a:xfrm>
            <a:off x="2664000" y="3168720"/>
            <a:ext cx="718920" cy="430200"/>
          </a:xfrm>
          <a:prstGeom prst="rect">
            <a:avLst/>
          </a:prstGeom>
          <a:ln>
            <a:noFill/>
          </a:ln>
        </p:spPr>
      </p:pic>
      <p:sp>
        <p:nvSpPr>
          <p:cNvPr id="297" name="CustomShape 15"/>
          <p:cNvSpPr/>
          <p:nvPr/>
        </p:nvSpPr>
        <p:spPr>
          <a:xfrm>
            <a:off x="2376000" y="3024000"/>
            <a:ext cx="1078920" cy="3852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050" spc="-1" strike="noStrike">
                <a:solidFill>
                  <a:srgbClr val="000000"/>
                </a:solidFill>
                <a:latin typeface="Arial"/>
                <a:ea typeface="DejaVu Sans"/>
              </a:rPr>
              <a:t>RGB Input</a:t>
            </a:r>
            <a:endParaRPr b="0" lang="de-DE" sz="1050" spc="-1" strike="noStrike">
              <a:latin typeface="Arial"/>
            </a:endParaRPr>
          </a:p>
        </p:txBody>
      </p:sp>
      <p:sp>
        <p:nvSpPr>
          <p:cNvPr id="298" name="CustomShape 16"/>
          <p:cNvSpPr/>
          <p:nvPr/>
        </p:nvSpPr>
        <p:spPr>
          <a:xfrm>
            <a:off x="4392000" y="2952000"/>
            <a:ext cx="862920" cy="28692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500" spc="-1" strike="noStrike">
                <a:solidFill>
                  <a:srgbClr val="000000"/>
                </a:solidFill>
                <a:latin typeface="Arial"/>
                <a:ea typeface="DejaVu Sans"/>
              </a:rPr>
              <a:t>Abgleich</a:t>
            </a:r>
            <a:endParaRPr b="0" lang="de-DE" sz="1500" spc="-1" strike="noStrike">
              <a:latin typeface="Arial"/>
            </a:endParaRPr>
          </a:p>
        </p:txBody>
      </p:sp>
      <p:sp>
        <p:nvSpPr>
          <p:cNvPr id="299" name="Line 17"/>
          <p:cNvSpPr/>
          <p:nvPr/>
        </p:nvSpPr>
        <p:spPr>
          <a:xfrm>
            <a:off x="3744000" y="2808000"/>
            <a:ext cx="648000" cy="216000"/>
          </a:xfrm>
          <a:prstGeom prst="line">
            <a:avLst/>
          </a:prstGeom>
          <a:ln>
            <a:solidFill>
              <a:srgbClr val="3465a4"/>
            </a:solidFill>
            <a:tailEnd len="med" type="triangle" w="med"/>
          </a:ln>
        </p:spPr>
        <p:style>
          <a:lnRef idx="0"/>
          <a:fillRef idx="0"/>
          <a:effectRef idx="0"/>
          <a:fontRef idx="minor"/>
        </p:style>
      </p:sp>
      <p:sp>
        <p:nvSpPr>
          <p:cNvPr id="300" name="Line 18"/>
          <p:cNvSpPr/>
          <p:nvPr/>
        </p:nvSpPr>
        <p:spPr>
          <a:xfrm flipV="1">
            <a:off x="3600000" y="3168000"/>
            <a:ext cx="792000" cy="216000"/>
          </a:xfrm>
          <a:prstGeom prst="line">
            <a:avLst/>
          </a:prstGeom>
          <a:ln>
            <a:solidFill>
              <a:srgbClr val="3465a4"/>
            </a:solidFill>
            <a:tailEnd len="med" type="triangle" w="med"/>
          </a:ln>
        </p:spPr>
        <p:style>
          <a:lnRef idx="0"/>
          <a:fillRef idx="0"/>
          <a:effectRef idx="0"/>
          <a:fontRef idx="minor"/>
        </p:style>
      </p:sp>
      <p:sp>
        <p:nvSpPr>
          <p:cNvPr id="301" name="Line 19"/>
          <p:cNvSpPr/>
          <p:nvPr/>
        </p:nvSpPr>
        <p:spPr>
          <a:xfrm>
            <a:off x="5256000" y="3096000"/>
            <a:ext cx="720000" cy="0"/>
          </a:xfrm>
          <a:prstGeom prst="line">
            <a:avLst/>
          </a:prstGeom>
          <a:ln>
            <a:solidFill>
              <a:srgbClr val="3465a4"/>
            </a:solidFill>
            <a:tailEnd len="med" type="triangle" w="med"/>
          </a:ln>
        </p:spPr>
        <p:style>
          <a:lnRef idx="0"/>
          <a:fillRef idx="0"/>
          <a:effectRef idx="0"/>
          <a:fontRef idx="minor"/>
        </p:style>
      </p:sp>
      <p:sp>
        <p:nvSpPr>
          <p:cNvPr id="302" name="CustomShape 20"/>
          <p:cNvSpPr/>
          <p:nvPr/>
        </p:nvSpPr>
        <p:spPr>
          <a:xfrm>
            <a:off x="5976000" y="2952000"/>
            <a:ext cx="1222920" cy="3589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6D Pose </a:t>
            </a:r>
            <a:endParaRPr b="0" lang="de-DE" sz="1600" spc="-1" strike="noStrike">
              <a:latin typeface="Arial"/>
            </a:endParaRPr>
          </a:p>
        </p:txBody>
      </p:sp>
      <p:pic>
        <p:nvPicPr>
          <p:cNvPr id="303" name="" descr=""/>
          <p:cNvPicPr/>
          <p:nvPr/>
        </p:nvPicPr>
        <p:blipFill>
          <a:blip r:embed="rId7"/>
          <a:stretch/>
        </p:blipFill>
        <p:spPr>
          <a:xfrm>
            <a:off x="2520000" y="4248720"/>
            <a:ext cx="439920" cy="502920"/>
          </a:xfrm>
          <a:prstGeom prst="rect">
            <a:avLst/>
          </a:prstGeom>
          <a:ln>
            <a:noFill/>
          </a:ln>
        </p:spPr>
      </p:pic>
      <p:pic>
        <p:nvPicPr>
          <p:cNvPr id="304" name="" descr=""/>
          <p:cNvPicPr/>
          <p:nvPr/>
        </p:nvPicPr>
        <p:blipFill>
          <a:blip r:embed="rId8"/>
          <a:stretch/>
        </p:blipFill>
        <p:spPr>
          <a:xfrm>
            <a:off x="4248000" y="4320000"/>
            <a:ext cx="437760" cy="431640"/>
          </a:xfrm>
          <a:prstGeom prst="rect">
            <a:avLst/>
          </a:prstGeom>
          <a:ln>
            <a:noFill/>
          </a:ln>
        </p:spPr>
      </p:pic>
      <p:sp>
        <p:nvSpPr>
          <p:cNvPr id="305" name="CustomShape 21"/>
          <p:cNvSpPr/>
          <p:nvPr/>
        </p:nvSpPr>
        <p:spPr>
          <a:xfrm>
            <a:off x="2592000" y="3744000"/>
            <a:ext cx="2518920" cy="2448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100" spc="-1" strike="noStrike">
                <a:solidFill>
                  <a:srgbClr val="000000"/>
                </a:solidFill>
                <a:latin typeface="Arial"/>
                <a:ea typeface="DejaVu Sans"/>
              </a:rPr>
              <a:t>3D Punktwolken</a:t>
            </a:r>
            <a:endParaRPr b="0" lang="de-DE" sz="1100" spc="-1" strike="noStrike">
              <a:latin typeface="Arial"/>
            </a:endParaRPr>
          </a:p>
        </p:txBody>
      </p:sp>
      <p:sp>
        <p:nvSpPr>
          <p:cNvPr id="306" name="CustomShape 22"/>
          <p:cNvSpPr/>
          <p:nvPr/>
        </p:nvSpPr>
        <p:spPr>
          <a:xfrm>
            <a:off x="4968000" y="4392000"/>
            <a:ext cx="862920" cy="28692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500" spc="-1" strike="noStrike">
                <a:solidFill>
                  <a:srgbClr val="000000"/>
                </a:solidFill>
                <a:latin typeface="Arial"/>
                <a:ea typeface="DejaVu Sans"/>
              </a:rPr>
              <a:t>Abgleich</a:t>
            </a:r>
            <a:endParaRPr b="0" lang="de-DE" sz="1500" spc="-1" strike="noStrike">
              <a:latin typeface="Arial"/>
            </a:endParaRPr>
          </a:p>
        </p:txBody>
      </p:sp>
      <p:sp>
        <p:nvSpPr>
          <p:cNvPr id="307" name="Line 23"/>
          <p:cNvSpPr/>
          <p:nvPr/>
        </p:nvSpPr>
        <p:spPr>
          <a:xfrm>
            <a:off x="3024000" y="4536000"/>
            <a:ext cx="360000" cy="0"/>
          </a:xfrm>
          <a:prstGeom prst="line">
            <a:avLst/>
          </a:prstGeom>
          <a:ln>
            <a:solidFill>
              <a:srgbClr val="3465a4"/>
            </a:solidFill>
            <a:tailEnd len="med" type="triangle" w="med"/>
          </a:ln>
        </p:spPr>
        <p:style>
          <a:lnRef idx="0"/>
          <a:fillRef idx="0"/>
          <a:effectRef idx="0"/>
          <a:fontRef idx="minor"/>
        </p:style>
      </p:sp>
      <p:sp>
        <p:nvSpPr>
          <p:cNvPr id="308" name="Line 24"/>
          <p:cNvSpPr/>
          <p:nvPr/>
        </p:nvSpPr>
        <p:spPr>
          <a:xfrm>
            <a:off x="4751280" y="4536000"/>
            <a:ext cx="216720" cy="0"/>
          </a:xfrm>
          <a:prstGeom prst="line">
            <a:avLst/>
          </a:prstGeom>
          <a:ln>
            <a:solidFill>
              <a:srgbClr val="3465a4"/>
            </a:solidFill>
            <a:tailEnd len="med" type="triangle" w="med"/>
          </a:ln>
        </p:spPr>
        <p:style>
          <a:lnRef idx="0"/>
          <a:fillRef idx="0"/>
          <a:effectRef idx="0"/>
          <a:fontRef idx="minor"/>
        </p:style>
      </p:sp>
      <p:sp>
        <p:nvSpPr>
          <p:cNvPr id="309" name="Line 25"/>
          <p:cNvSpPr/>
          <p:nvPr/>
        </p:nvSpPr>
        <p:spPr>
          <a:xfrm>
            <a:off x="5831280" y="4536000"/>
            <a:ext cx="216720" cy="0"/>
          </a:xfrm>
          <a:prstGeom prst="line">
            <a:avLst/>
          </a:prstGeom>
          <a:ln>
            <a:solidFill>
              <a:srgbClr val="3465a4"/>
            </a:solidFill>
            <a:tailEnd len="med" type="triangle" w="med"/>
          </a:ln>
        </p:spPr>
        <p:style>
          <a:lnRef idx="0"/>
          <a:fillRef idx="0"/>
          <a:effectRef idx="0"/>
          <a:fontRef idx="minor"/>
        </p:style>
      </p:sp>
      <p:sp>
        <p:nvSpPr>
          <p:cNvPr id="310" name="CustomShape 26"/>
          <p:cNvSpPr/>
          <p:nvPr/>
        </p:nvSpPr>
        <p:spPr>
          <a:xfrm>
            <a:off x="6048000" y="4378680"/>
            <a:ext cx="1582920" cy="3009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500" spc="-1" strike="noStrike">
                <a:solidFill>
                  <a:srgbClr val="000000"/>
                </a:solidFill>
                <a:latin typeface="Arial"/>
                <a:ea typeface="DejaVu Sans"/>
              </a:rPr>
              <a:t>Referenz</a:t>
            </a:r>
            <a:endParaRPr b="0" lang="de-DE" sz="1500" spc="-1" strike="noStrike">
              <a:latin typeface="Arial"/>
            </a:endParaRPr>
          </a:p>
        </p:txBody>
      </p:sp>
      <p:sp>
        <p:nvSpPr>
          <p:cNvPr id="311" name="CustomShape 27"/>
          <p:cNvSpPr/>
          <p:nvPr/>
        </p:nvSpPr>
        <p:spPr>
          <a:xfrm rot="541800">
            <a:off x="3594240" y="2729880"/>
            <a:ext cx="1510920" cy="1749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600" spc="-1" strike="noStrike">
                <a:solidFill>
                  <a:srgbClr val="000000"/>
                </a:solidFill>
                <a:latin typeface="Arial"/>
                <a:ea typeface="DejaVu Sans"/>
              </a:rPr>
              <a:t>Keypoints oder Schablonen</a:t>
            </a:r>
            <a:endParaRPr b="0" lang="de-DE" sz="600" spc="-1" strike="noStrike">
              <a:latin typeface="Arial"/>
            </a:endParaRPr>
          </a:p>
        </p:txBody>
      </p:sp>
      <p:sp>
        <p:nvSpPr>
          <p:cNvPr id="312" name="CustomShape 28"/>
          <p:cNvSpPr/>
          <p:nvPr/>
        </p:nvSpPr>
        <p:spPr>
          <a:xfrm>
            <a:off x="3384000" y="4320000"/>
            <a:ext cx="862920" cy="43164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800" spc="-1" strike="noStrike">
                <a:solidFill>
                  <a:srgbClr val="000000"/>
                </a:solidFill>
                <a:latin typeface="Arial"/>
                <a:ea typeface="DejaVu Sans"/>
              </a:rPr>
              <a:t>Objekt erkennen,</a:t>
            </a:r>
            <a:endParaRPr b="0" lang="de-DE" sz="800" spc="-1" strike="noStrike">
              <a:latin typeface="Arial"/>
            </a:endParaRPr>
          </a:p>
          <a:p>
            <a:pPr algn="ctr">
              <a:lnSpc>
                <a:spcPct val="100000"/>
              </a:lnSpc>
            </a:pPr>
            <a:r>
              <a:rPr b="0" lang="de-DE" sz="800" spc="-1" strike="noStrike">
                <a:solidFill>
                  <a:srgbClr val="000000"/>
                </a:solidFill>
                <a:latin typeface="Arial"/>
                <a:ea typeface="DejaVu Sans"/>
              </a:rPr>
              <a:t>&amp; Modell erstellen</a:t>
            </a:r>
            <a:endParaRPr b="0" lang="de-DE" sz="800" spc="-1" strike="noStrike">
              <a:latin typeface="Arial"/>
            </a:endParaRPr>
          </a:p>
        </p:txBody>
      </p:sp>
      <p:sp>
        <p:nvSpPr>
          <p:cNvPr id="313" name="TextShape 29"/>
          <p:cNvSpPr txBox="1"/>
          <p:nvPr/>
        </p:nvSpPr>
        <p:spPr>
          <a:xfrm>
            <a:off x="6912000" y="1368000"/>
            <a:ext cx="2232000" cy="936000"/>
          </a:xfrm>
          <a:prstGeom prst="rect">
            <a:avLst/>
          </a:prstGeom>
          <a:noFill/>
          <a:ln>
            <a:noFill/>
          </a:ln>
        </p:spPr>
        <p:txBody>
          <a:bodyPr lIns="90000" rIns="90000" tIns="45000" bIns="45000">
            <a:noAutofit/>
          </a:bodyPr>
          <a:p>
            <a:r>
              <a:rPr b="0" lang="de-DE" sz="1100" spc="-1" strike="noStrike">
                <a:latin typeface="Arial"/>
              </a:rPr>
              <a:t>+ </a:t>
            </a:r>
            <a:r>
              <a:rPr b="0" lang="de-DE" sz="1100" spc="-1" strike="noStrike">
                <a:latin typeface="Arial"/>
              </a:rPr>
              <a:t>Erkennungsgen</a:t>
            </a:r>
            <a:r>
              <a:rPr b="0" lang="de-DE" sz="1100" spc="-1" strike="noStrike">
                <a:latin typeface="Arial"/>
              </a:rPr>
              <a:t>auigkeit hoch</a:t>
            </a:r>
            <a:endParaRPr b="0" lang="de-DE" sz="1100" spc="-1" strike="noStrike">
              <a:latin typeface="Arial"/>
            </a:endParaRPr>
          </a:p>
          <a:p>
            <a:r>
              <a:rPr b="0" lang="de-DE" sz="1100" spc="-1" strike="noStrike">
                <a:latin typeface="Arial"/>
              </a:rPr>
              <a:t>- hoher Aufwand</a:t>
            </a:r>
            <a:endParaRPr b="0" lang="de-DE" sz="1100" spc="-1" strike="noStrike">
              <a:latin typeface="Arial"/>
            </a:endParaRPr>
          </a:p>
          <a:p>
            <a:r>
              <a:rPr b="0" lang="de-DE" sz="1100" spc="-1" strike="noStrike">
                <a:latin typeface="Arial"/>
              </a:rPr>
              <a:t>- Verdeckung </a:t>
            </a:r>
            <a:r>
              <a:rPr b="0" lang="de-DE" sz="1100" spc="-1" strike="noStrike">
                <a:latin typeface="Arial"/>
              </a:rPr>
              <a:t>schwierig</a:t>
            </a:r>
            <a:endParaRPr b="0" lang="de-DE" sz="1100" spc="-1" strike="noStrike">
              <a:latin typeface="Arial"/>
            </a:endParaRPr>
          </a:p>
        </p:txBody>
      </p:sp>
      <p:sp>
        <p:nvSpPr>
          <p:cNvPr id="314" name="TextShape 30"/>
          <p:cNvSpPr txBox="1"/>
          <p:nvPr/>
        </p:nvSpPr>
        <p:spPr>
          <a:xfrm>
            <a:off x="6912000" y="2448000"/>
            <a:ext cx="2232000" cy="936000"/>
          </a:xfrm>
          <a:prstGeom prst="rect">
            <a:avLst/>
          </a:prstGeom>
          <a:noFill/>
          <a:ln>
            <a:noFill/>
          </a:ln>
        </p:spPr>
        <p:txBody>
          <a:bodyPr lIns="90000" rIns="90000" tIns="45000" bIns="45000">
            <a:noAutofit/>
          </a:bodyPr>
          <a:p>
            <a:r>
              <a:rPr b="0" lang="de-DE" sz="1100" spc="-1" strike="noStrike">
                <a:latin typeface="Arial"/>
              </a:rPr>
              <a:t>+ kleinerer </a:t>
            </a:r>
            <a:r>
              <a:rPr b="0" lang="de-DE" sz="1100" spc="-1" strike="noStrike">
                <a:latin typeface="Arial"/>
              </a:rPr>
              <a:t>Aufwand</a:t>
            </a:r>
            <a:endParaRPr b="0" lang="de-DE" sz="1100" spc="-1" strike="noStrike">
              <a:latin typeface="Arial"/>
            </a:endParaRPr>
          </a:p>
          <a:p>
            <a:r>
              <a:rPr b="0" lang="de-DE" sz="1100" spc="-1" strike="noStrike">
                <a:latin typeface="Arial"/>
              </a:rPr>
              <a:t>+ neue Objekte </a:t>
            </a:r>
            <a:r>
              <a:rPr b="0" lang="de-DE" sz="1100" spc="-1" strike="noStrike">
                <a:latin typeface="Arial"/>
              </a:rPr>
              <a:t>in Kategorie </a:t>
            </a:r>
            <a:r>
              <a:rPr b="0" lang="de-DE" sz="1100" spc="-1" strike="noStrike">
                <a:latin typeface="Arial"/>
              </a:rPr>
              <a:t>erkennbar</a:t>
            </a:r>
            <a:endParaRPr b="0" lang="de-DE" sz="1100" spc="-1" strike="noStrike">
              <a:latin typeface="Arial"/>
            </a:endParaRPr>
          </a:p>
          <a:p>
            <a:r>
              <a:rPr b="0" lang="de-DE" sz="1100" spc="-1" strike="noStrike">
                <a:latin typeface="Arial"/>
              </a:rPr>
              <a:t>- </a:t>
            </a:r>
            <a:r>
              <a:rPr b="0" lang="de-DE" sz="1100" spc="-1" strike="noStrike">
                <a:latin typeface="Arial"/>
              </a:rPr>
              <a:t>Verdeckung/Tex</a:t>
            </a:r>
            <a:r>
              <a:rPr b="0" lang="de-DE" sz="1100" spc="-1" strike="noStrike">
                <a:latin typeface="Arial"/>
              </a:rPr>
              <a:t>tur schwierig</a:t>
            </a:r>
            <a:endParaRPr b="0" lang="de-DE" sz="1100" spc="-1" strike="noStrike">
              <a:latin typeface="Arial"/>
            </a:endParaRPr>
          </a:p>
        </p:txBody>
      </p:sp>
      <p:sp>
        <p:nvSpPr>
          <p:cNvPr id="315" name="TextShape 31"/>
          <p:cNvSpPr txBox="1"/>
          <p:nvPr/>
        </p:nvSpPr>
        <p:spPr>
          <a:xfrm>
            <a:off x="6984000" y="4104000"/>
            <a:ext cx="2232000" cy="936000"/>
          </a:xfrm>
          <a:prstGeom prst="rect">
            <a:avLst/>
          </a:prstGeom>
          <a:noFill/>
          <a:ln>
            <a:noFill/>
          </a:ln>
        </p:spPr>
        <p:txBody>
          <a:bodyPr lIns="90000" rIns="90000" tIns="45000" bIns="45000">
            <a:noAutofit/>
          </a:bodyPr>
          <a:p>
            <a:r>
              <a:rPr b="0" lang="de-DE" sz="1100" spc="-1" strike="noStrike">
                <a:latin typeface="Arial"/>
              </a:rPr>
              <a:t>+ kaum </a:t>
            </a:r>
            <a:r>
              <a:rPr b="0" lang="de-DE" sz="1100" spc="-1" strike="noStrike">
                <a:latin typeface="Arial"/>
              </a:rPr>
              <a:t>Aufwand</a:t>
            </a:r>
            <a:endParaRPr b="0" lang="de-DE" sz="1100" spc="-1" strike="noStrike">
              <a:latin typeface="Arial"/>
            </a:endParaRPr>
          </a:p>
          <a:p>
            <a:r>
              <a:rPr b="0" lang="de-DE" sz="1100" spc="-1" strike="noStrike">
                <a:latin typeface="Arial"/>
              </a:rPr>
              <a:t>+ neue Objekte </a:t>
            </a:r>
            <a:r>
              <a:rPr b="0" lang="de-DE" sz="1100" spc="-1" strike="noStrike">
                <a:latin typeface="Arial"/>
              </a:rPr>
              <a:t>erkennbar</a:t>
            </a:r>
            <a:endParaRPr b="0" lang="de-DE" sz="1100" spc="-1" strike="noStrike">
              <a:latin typeface="Arial"/>
            </a:endParaRPr>
          </a:p>
          <a:p>
            <a:r>
              <a:rPr b="0" lang="de-DE" sz="1100" spc="-1" strike="noStrike">
                <a:latin typeface="Arial"/>
              </a:rPr>
              <a:t>- keine direkte </a:t>
            </a:r>
            <a:r>
              <a:rPr b="0" lang="de-DE" sz="1100" spc="-1" strike="noStrike">
                <a:latin typeface="Arial"/>
              </a:rPr>
              <a:t>Pose ableitbar</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CustomShape 1"/>
          <p:cNvSpPr/>
          <p:nvPr/>
        </p:nvSpPr>
        <p:spPr>
          <a:xfrm>
            <a:off x="2558880" y="866160"/>
            <a:ext cx="1821240" cy="3009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Farbbild-basiert</a:t>
            </a:r>
            <a:endParaRPr b="0" lang="de-DE" sz="1800" spc="-1" strike="noStrike">
              <a:latin typeface="Arial"/>
            </a:endParaRPr>
          </a:p>
        </p:txBody>
      </p:sp>
      <p:sp>
        <p:nvSpPr>
          <p:cNvPr id="317" name="CustomShape 2"/>
          <p:cNvSpPr/>
          <p:nvPr/>
        </p:nvSpPr>
        <p:spPr>
          <a:xfrm>
            <a:off x="666360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Pointcloud</a:t>
            </a:r>
            <a:endParaRPr b="0" lang="de-DE" sz="1800" spc="-1" strike="noStrike">
              <a:latin typeface="Arial"/>
            </a:endParaRPr>
          </a:p>
        </p:txBody>
      </p:sp>
      <p:sp>
        <p:nvSpPr>
          <p:cNvPr id="318" name="CustomShape 3"/>
          <p:cNvSpPr/>
          <p:nvPr/>
        </p:nvSpPr>
        <p:spPr>
          <a:xfrm>
            <a:off x="452736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Tiefenbild</a:t>
            </a:r>
            <a:endParaRPr b="0" lang="de-DE" sz="1800" spc="-1" strike="noStrike">
              <a:latin typeface="Arial"/>
            </a:endParaRPr>
          </a:p>
        </p:txBody>
      </p:sp>
      <p:sp>
        <p:nvSpPr>
          <p:cNvPr id="319" name="CustomShape 4"/>
          <p:cNvSpPr/>
          <p:nvPr/>
        </p:nvSpPr>
        <p:spPr>
          <a:xfrm>
            <a:off x="795240" y="2520360"/>
            <a:ext cx="1410840" cy="927000"/>
          </a:xfrm>
          <a:prstGeom prst="roundRect">
            <a:avLst>
              <a:gd name="adj" fmla="val 16667"/>
            </a:avLst>
          </a:prstGeom>
          <a:solidFill>
            <a:srgbClr val="77889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320" name="CustomShape 5"/>
          <p:cNvSpPr/>
          <p:nvPr/>
        </p:nvSpPr>
        <p:spPr>
          <a:xfrm>
            <a:off x="796680" y="1296360"/>
            <a:ext cx="1410840" cy="927000"/>
          </a:xfrm>
          <a:prstGeom prst="roundRect">
            <a:avLst>
              <a:gd name="adj" fmla="val 16667"/>
            </a:avLst>
          </a:prstGeom>
          <a:solidFill>
            <a:srgbClr val="77889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Modell</a:t>
            </a:r>
            <a:endParaRPr b="0" lang="de-DE" sz="1800" spc="-1" strike="noStrike">
              <a:latin typeface="Arial"/>
            </a:endParaRPr>
          </a:p>
        </p:txBody>
      </p:sp>
      <p:sp>
        <p:nvSpPr>
          <p:cNvPr id="321" name="CustomShape 6"/>
          <p:cNvSpPr/>
          <p:nvPr/>
        </p:nvSpPr>
        <p:spPr>
          <a:xfrm>
            <a:off x="815400" y="3744360"/>
            <a:ext cx="1410840" cy="927000"/>
          </a:xfrm>
          <a:prstGeom prst="roundRect">
            <a:avLst>
              <a:gd name="adj" fmla="val 16667"/>
            </a:avLst>
          </a:prstGeom>
          <a:solidFill>
            <a:srgbClr val="77889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Modell</a:t>
            </a:r>
            <a:endParaRPr b="0" lang="de-DE" sz="1800" spc="-1" strike="noStrike">
              <a:latin typeface="Arial"/>
            </a:endParaRPr>
          </a:p>
        </p:txBody>
      </p:sp>
      <p:sp>
        <p:nvSpPr>
          <p:cNvPr id="322" name="CustomShape 7"/>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sp>
        <p:nvSpPr>
          <p:cNvPr id="323" name="CustomShape 8"/>
          <p:cNvSpPr/>
          <p:nvPr/>
        </p:nvSpPr>
        <p:spPr>
          <a:xfrm>
            <a:off x="8100000" y="4996800"/>
            <a:ext cx="1153800" cy="2937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600" spc="-1" strike="noStrike">
                <a:solidFill>
                  <a:srgbClr val="000000"/>
                </a:solidFill>
                <a:latin typeface="Arial"/>
                <a:ea typeface="DejaVu Sans"/>
              </a:rPr>
              <a:t>* kein Modell zum Training</a:t>
            </a:r>
            <a:endParaRPr b="0" lang="de-DE" sz="600" spc="-1" strike="noStrike">
              <a:latin typeface="Arial"/>
            </a:endParaRPr>
          </a:p>
        </p:txBody>
      </p:sp>
      <p:pic>
        <p:nvPicPr>
          <p:cNvPr id="324" name="" descr=""/>
          <p:cNvPicPr/>
          <p:nvPr/>
        </p:nvPicPr>
        <p:blipFill>
          <a:blip r:embed="rId1"/>
          <a:stretch/>
        </p:blipFill>
        <p:spPr>
          <a:xfrm>
            <a:off x="2592000" y="1296000"/>
            <a:ext cx="1798920" cy="1348920"/>
          </a:xfrm>
          <a:prstGeom prst="rect">
            <a:avLst/>
          </a:prstGeom>
          <a:ln>
            <a:noFill/>
          </a:ln>
        </p:spPr>
      </p:pic>
      <p:pic>
        <p:nvPicPr>
          <p:cNvPr id="325" name="" descr=""/>
          <p:cNvPicPr/>
          <p:nvPr/>
        </p:nvPicPr>
        <p:blipFill>
          <a:blip r:embed="rId2"/>
          <a:stretch/>
        </p:blipFill>
        <p:spPr>
          <a:xfrm>
            <a:off x="4536000" y="1296000"/>
            <a:ext cx="1798920" cy="1348920"/>
          </a:xfrm>
          <a:prstGeom prst="rect">
            <a:avLst/>
          </a:prstGeom>
          <a:ln>
            <a:noFill/>
          </a:ln>
        </p:spPr>
      </p:pic>
      <p:pic>
        <p:nvPicPr>
          <p:cNvPr id="326" name="" descr=""/>
          <p:cNvPicPr/>
          <p:nvPr/>
        </p:nvPicPr>
        <p:blipFill>
          <a:blip r:embed="rId3"/>
          <a:stretch/>
        </p:blipFill>
        <p:spPr>
          <a:xfrm>
            <a:off x="6912000" y="1296000"/>
            <a:ext cx="1439280" cy="1609920"/>
          </a:xfrm>
          <a:prstGeom prst="rect">
            <a:avLst/>
          </a:prstGeom>
          <a:ln>
            <a:noFill/>
          </a:ln>
        </p:spPr>
      </p:pic>
      <p:sp>
        <p:nvSpPr>
          <p:cNvPr id="327" name="TextShape 9"/>
          <p:cNvSpPr txBox="1"/>
          <p:nvPr/>
        </p:nvSpPr>
        <p:spPr>
          <a:xfrm>
            <a:off x="2592000" y="2880000"/>
            <a:ext cx="1800000" cy="830160"/>
          </a:xfrm>
          <a:prstGeom prst="rect">
            <a:avLst/>
          </a:prstGeom>
          <a:noFill/>
          <a:ln>
            <a:noFill/>
          </a:ln>
        </p:spPr>
        <p:txBody>
          <a:bodyPr lIns="90000" rIns="90000" tIns="45000" bIns="45000">
            <a:noAutofit/>
          </a:bodyPr>
          <a:p>
            <a:r>
              <a:rPr b="0" lang="de-DE" sz="1050" spc="-1" strike="noStrike">
                <a:latin typeface="Arial"/>
              </a:rPr>
              <a:t>+ großer </a:t>
            </a:r>
            <a:r>
              <a:rPr b="0" lang="de-DE" sz="1050" spc="-1" strike="noStrike">
                <a:latin typeface="Arial"/>
              </a:rPr>
              <a:t>Farbraum </a:t>
            </a:r>
            <a:r>
              <a:rPr b="0" lang="de-DE" sz="540" spc="-1" strike="noStrike">
                <a:latin typeface="Arial"/>
              </a:rPr>
              <a:t>[0,255]^3</a:t>
            </a:r>
            <a:endParaRPr b="0" lang="de-DE" sz="540" spc="-1" strike="noStrike">
              <a:latin typeface="Arial"/>
            </a:endParaRPr>
          </a:p>
          <a:p>
            <a:r>
              <a:rPr b="0" lang="de-DE" sz="1050" spc="-1" strike="noStrike">
                <a:latin typeface="Arial"/>
              </a:rPr>
              <a:t>+ einfach </a:t>
            </a:r>
            <a:r>
              <a:rPr b="0" lang="de-DE" sz="1050" spc="-1" strike="noStrike">
                <a:latin typeface="Arial"/>
              </a:rPr>
              <a:t>erstellbar</a:t>
            </a:r>
            <a:endParaRPr b="0" lang="de-DE" sz="1050" spc="-1" strike="noStrike">
              <a:latin typeface="Arial"/>
            </a:endParaRPr>
          </a:p>
          <a:p>
            <a:r>
              <a:rPr b="0" lang="de-DE" sz="1050" spc="-1" strike="noStrike">
                <a:latin typeface="Arial"/>
              </a:rPr>
              <a:t>+ keine </a:t>
            </a:r>
            <a:r>
              <a:rPr b="0" lang="de-DE" sz="1050" spc="-1" strike="noStrike">
                <a:latin typeface="Arial"/>
              </a:rPr>
              <a:t>besondere </a:t>
            </a:r>
            <a:r>
              <a:rPr b="0" lang="de-DE" sz="1050" spc="-1" strike="noStrike">
                <a:latin typeface="Arial"/>
              </a:rPr>
              <a:t>Hardware </a:t>
            </a:r>
            <a:r>
              <a:rPr b="0" lang="de-DE" sz="1050" spc="-1" strike="noStrike">
                <a:latin typeface="Arial"/>
              </a:rPr>
              <a:t>notwendig</a:t>
            </a:r>
            <a:endParaRPr b="0" lang="de-DE" sz="1050" spc="-1" strike="noStrike">
              <a:latin typeface="Arial"/>
            </a:endParaRPr>
          </a:p>
          <a:p>
            <a:r>
              <a:rPr b="0" lang="de-DE" sz="1050" spc="-1" strike="noStrike">
                <a:latin typeface="Arial"/>
              </a:rPr>
              <a:t>-  nur 2D</a:t>
            </a:r>
            <a:endParaRPr b="0" lang="de-DE" sz="1050" spc="-1" strike="noStrike">
              <a:latin typeface="Arial"/>
            </a:endParaRPr>
          </a:p>
        </p:txBody>
      </p:sp>
      <p:sp>
        <p:nvSpPr>
          <p:cNvPr id="328" name="TextShape 10"/>
          <p:cNvSpPr txBox="1"/>
          <p:nvPr/>
        </p:nvSpPr>
        <p:spPr>
          <a:xfrm>
            <a:off x="4536000" y="2880000"/>
            <a:ext cx="1800000" cy="830160"/>
          </a:xfrm>
          <a:prstGeom prst="rect">
            <a:avLst/>
          </a:prstGeom>
          <a:noFill/>
          <a:ln>
            <a:noFill/>
          </a:ln>
        </p:spPr>
        <p:txBody>
          <a:bodyPr lIns="90000" rIns="90000" tIns="45000" bIns="45000">
            <a:noAutofit/>
          </a:bodyPr>
          <a:p>
            <a:r>
              <a:rPr b="0" lang="de-DE" sz="1050" spc="-1" strike="noStrike">
                <a:latin typeface="Arial"/>
              </a:rPr>
              <a:t>+ kleiner </a:t>
            </a:r>
            <a:r>
              <a:rPr b="0" lang="de-DE" sz="1050" spc="-1" strike="noStrike">
                <a:latin typeface="Arial"/>
              </a:rPr>
              <a:t>Farbraum </a:t>
            </a:r>
            <a:r>
              <a:rPr b="0" lang="de-DE" sz="700" spc="-1" strike="noStrike">
                <a:latin typeface="Arial"/>
              </a:rPr>
              <a:t>[0,255]</a:t>
            </a:r>
            <a:endParaRPr b="0" lang="de-DE" sz="700" spc="-1" strike="noStrike">
              <a:latin typeface="Arial"/>
            </a:endParaRPr>
          </a:p>
          <a:p>
            <a:r>
              <a:rPr b="0" lang="de-DE" sz="1050" spc="-1" strike="noStrike">
                <a:latin typeface="Arial"/>
              </a:rPr>
              <a:t>+ </a:t>
            </a:r>
            <a:r>
              <a:rPr b="0" lang="de-DE" sz="1050" spc="-1" strike="noStrike">
                <a:latin typeface="Arial"/>
              </a:rPr>
              <a:t>Tiefeninformatio</a:t>
            </a:r>
            <a:r>
              <a:rPr b="0" lang="de-DE" sz="1050" spc="-1" strike="noStrike">
                <a:latin typeface="Arial"/>
              </a:rPr>
              <a:t>nen</a:t>
            </a:r>
            <a:endParaRPr b="0" lang="de-DE" sz="1050" spc="-1" strike="noStrike">
              <a:latin typeface="Arial"/>
            </a:endParaRPr>
          </a:p>
          <a:p>
            <a:r>
              <a:rPr b="0" lang="de-DE" sz="1050" spc="-1" strike="noStrike">
                <a:latin typeface="Arial"/>
              </a:rPr>
              <a:t>-  Tiefenkamera </a:t>
            </a:r>
            <a:r>
              <a:rPr b="0" lang="de-DE" sz="1050" spc="-1" strike="noStrike">
                <a:latin typeface="Arial"/>
              </a:rPr>
              <a:t>benötigt</a:t>
            </a:r>
            <a:endParaRPr b="0" lang="de-DE" sz="1050" spc="-1" strike="noStrike">
              <a:latin typeface="Arial"/>
            </a:endParaRPr>
          </a:p>
          <a:p>
            <a:r>
              <a:rPr b="0" lang="de-DE" sz="1050" spc="-1" strike="noStrike">
                <a:latin typeface="Arial"/>
              </a:rPr>
              <a:t>-  nur 2D</a:t>
            </a:r>
            <a:endParaRPr b="0" lang="de-DE" sz="1050" spc="-1" strike="noStrike">
              <a:latin typeface="Arial"/>
            </a:endParaRPr>
          </a:p>
          <a:p>
            <a:endParaRPr b="0" lang="de-DE" sz="1050" spc="-1" strike="noStrike">
              <a:latin typeface="Arial"/>
            </a:endParaRPr>
          </a:p>
        </p:txBody>
      </p:sp>
      <p:sp>
        <p:nvSpPr>
          <p:cNvPr id="329" name="TextShape 11"/>
          <p:cNvSpPr txBox="1"/>
          <p:nvPr/>
        </p:nvSpPr>
        <p:spPr>
          <a:xfrm>
            <a:off x="6696000" y="2880000"/>
            <a:ext cx="1800000" cy="602280"/>
          </a:xfrm>
          <a:prstGeom prst="rect">
            <a:avLst/>
          </a:prstGeom>
          <a:noFill/>
          <a:ln>
            <a:noFill/>
          </a:ln>
        </p:spPr>
        <p:txBody>
          <a:bodyPr lIns="90000" rIns="90000" tIns="45000" bIns="45000">
            <a:noAutofit/>
          </a:bodyPr>
          <a:p>
            <a:r>
              <a:rPr b="0" lang="de-DE" sz="1050" spc="-1" strike="noStrike">
                <a:latin typeface="Arial"/>
              </a:rPr>
              <a:t>+ 3D </a:t>
            </a:r>
            <a:r>
              <a:rPr b="0" lang="de-DE" sz="1050" spc="-1" strike="noStrike">
                <a:latin typeface="Arial"/>
              </a:rPr>
              <a:t>Informationen</a:t>
            </a:r>
            <a:endParaRPr b="0" lang="de-DE" sz="1050" spc="-1" strike="noStrike">
              <a:latin typeface="Arial"/>
            </a:endParaRPr>
          </a:p>
          <a:p>
            <a:r>
              <a:rPr b="0" lang="de-DE" sz="1050" spc="-1" strike="noStrike">
                <a:latin typeface="Arial"/>
              </a:rPr>
              <a:t>- hohe </a:t>
            </a:r>
            <a:r>
              <a:rPr b="0" lang="de-DE" sz="1050" spc="-1" strike="noStrike">
                <a:latin typeface="Arial"/>
              </a:rPr>
              <a:t>Ausreißerquoten</a:t>
            </a:r>
            <a:endParaRPr b="0" lang="de-DE" sz="1050" spc="-1" strike="noStrike">
              <a:latin typeface="Arial"/>
            </a:endParaRPr>
          </a:p>
          <a:p>
            <a:r>
              <a:rPr b="0" lang="de-DE" sz="1050" spc="-1" strike="noStrike">
                <a:latin typeface="Arial"/>
              </a:rPr>
              <a:t>- Spezialkamera </a:t>
            </a:r>
            <a:r>
              <a:rPr b="0" lang="de-DE" sz="1050" spc="-1" strike="noStrike">
                <a:latin typeface="Arial"/>
              </a:rPr>
              <a:t>notwendig</a:t>
            </a:r>
            <a:endParaRPr b="0" lang="de-DE" sz="105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CustomShape 1"/>
          <p:cNvSpPr/>
          <p:nvPr/>
        </p:nvSpPr>
        <p:spPr>
          <a:xfrm>
            <a:off x="2558880" y="866160"/>
            <a:ext cx="1821240" cy="3009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Farbbild-basiert</a:t>
            </a:r>
            <a:endParaRPr b="0" lang="de-DE" sz="1800" spc="-1" strike="noStrike">
              <a:latin typeface="Arial"/>
            </a:endParaRPr>
          </a:p>
        </p:txBody>
      </p:sp>
      <p:sp>
        <p:nvSpPr>
          <p:cNvPr id="331" name="CustomShape 2"/>
          <p:cNvSpPr/>
          <p:nvPr/>
        </p:nvSpPr>
        <p:spPr>
          <a:xfrm>
            <a:off x="666360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Pointcloud</a:t>
            </a:r>
            <a:endParaRPr b="0" lang="de-DE" sz="1800" spc="-1" strike="noStrike">
              <a:latin typeface="Arial"/>
            </a:endParaRPr>
          </a:p>
        </p:txBody>
      </p:sp>
      <p:sp>
        <p:nvSpPr>
          <p:cNvPr id="332" name="CustomShape 3"/>
          <p:cNvSpPr/>
          <p:nvPr/>
        </p:nvSpPr>
        <p:spPr>
          <a:xfrm>
            <a:off x="2657160" y="1276920"/>
            <a:ext cx="1585080" cy="51444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DeepIM</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[Li IJCV 18]</a:t>
            </a:r>
            <a:endParaRPr b="0" lang="de-DE" sz="1100" spc="-1" strike="noStrike">
              <a:latin typeface="Arial"/>
            </a:endParaRPr>
          </a:p>
        </p:txBody>
      </p:sp>
      <p:sp>
        <p:nvSpPr>
          <p:cNvPr id="333" name="CustomShape 4"/>
          <p:cNvSpPr/>
          <p:nvPr/>
        </p:nvSpPr>
        <p:spPr>
          <a:xfrm>
            <a:off x="7144200" y="2792160"/>
            <a:ext cx="134640" cy="87120"/>
          </a:xfrm>
          <a:prstGeom prst="roundRect">
            <a:avLst>
              <a:gd name="adj" fmla="val 16667"/>
            </a:avLst>
          </a:prstGeom>
          <a:solidFill>
            <a:srgbClr val="9c5a54"/>
          </a:solidFill>
          <a:ln>
            <a:noFill/>
          </a:ln>
        </p:spPr>
        <p:style>
          <a:lnRef idx="0"/>
          <a:fillRef idx="0"/>
          <a:effectRef idx="0"/>
          <a:fontRef idx="minor"/>
        </p:style>
      </p:sp>
      <p:sp>
        <p:nvSpPr>
          <p:cNvPr id="334" name="CustomShape 5"/>
          <p:cNvSpPr/>
          <p:nvPr/>
        </p:nvSpPr>
        <p:spPr>
          <a:xfrm>
            <a:off x="7302960" y="2664360"/>
            <a:ext cx="100728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Klassische</a:t>
            </a:r>
            <a:endParaRPr b="0" lang="de-DE" sz="1600" spc="-1" strike="noStrike">
              <a:latin typeface="Arial"/>
            </a:endParaRPr>
          </a:p>
        </p:txBody>
      </p:sp>
      <p:sp>
        <p:nvSpPr>
          <p:cNvPr id="335" name="CustomShape 6"/>
          <p:cNvSpPr/>
          <p:nvPr/>
        </p:nvSpPr>
        <p:spPr>
          <a:xfrm>
            <a:off x="7000200" y="2664360"/>
            <a:ext cx="1706400" cy="855360"/>
          </a:xfrm>
          <a:prstGeom prst="roundRect">
            <a:avLst>
              <a:gd name="adj" fmla="val 16667"/>
            </a:avLst>
          </a:prstGeom>
          <a:noFill/>
          <a:ln w="12600">
            <a:solidFill>
              <a:srgbClr val="000000"/>
            </a:solidFill>
            <a:round/>
          </a:ln>
        </p:spPr>
        <p:style>
          <a:lnRef idx="0"/>
          <a:fillRef idx="0"/>
          <a:effectRef idx="0"/>
          <a:fontRef idx="minor"/>
        </p:style>
      </p:sp>
      <p:sp>
        <p:nvSpPr>
          <p:cNvPr id="336" name="CustomShape 7"/>
          <p:cNvSpPr/>
          <p:nvPr/>
        </p:nvSpPr>
        <p:spPr>
          <a:xfrm>
            <a:off x="7144200" y="3024720"/>
            <a:ext cx="134640" cy="87120"/>
          </a:xfrm>
          <a:prstGeom prst="roundRect">
            <a:avLst>
              <a:gd name="adj" fmla="val 16667"/>
            </a:avLst>
          </a:prstGeom>
          <a:solidFill>
            <a:srgbClr val="ff972f"/>
          </a:solidFill>
          <a:ln>
            <a:noFill/>
          </a:ln>
        </p:spPr>
        <p:style>
          <a:lnRef idx="0"/>
          <a:fillRef idx="0"/>
          <a:effectRef idx="0"/>
          <a:fontRef idx="minor"/>
        </p:style>
      </p:sp>
      <p:sp>
        <p:nvSpPr>
          <p:cNvPr id="337" name="CustomShape 8"/>
          <p:cNvSpPr/>
          <p:nvPr/>
        </p:nvSpPr>
        <p:spPr>
          <a:xfrm>
            <a:off x="7294680" y="2907000"/>
            <a:ext cx="13179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Graph-basiert</a:t>
            </a:r>
            <a:endParaRPr b="0" lang="de-DE" sz="1600" spc="-1" strike="noStrike">
              <a:latin typeface="Arial"/>
            </a:endParaRPr>
          </a:p>
        </p:txBody>
      </p:sp>
      <p:sp>
        <p:nvSpPr>
          <p:cNvPr id="338" name="CustomShape 9"/>
          <p:cNvSpPr/>
          <p:nvPr/>
        </p:nvSpPr>
        <p:spPr>
          <a:xfrm>
            <a:off x="7144200" y="3253320"/>
            <a:ext cx="134640" cy="87120"/>
          </a:xfrm>
          <a:prstGeom prst="roundRect">
            <a:avLst>
              <a:gd name="adj" fmla="val 16667"/>
            </a:avLst>
          </a:prstGeom>
          <a:solidFill>
            <a:srgbClr val="6883a5"/>
          </a:solidFill>
          <a:ln>
            <a:noFill/>
          </a:ln>
        </p:spPr>
        <p:style>
          <a:lnRef idx="0"/>
          <a:fillRef idx="0"/>
          <a:effectRef idx="0"/>
          <a:fontRef idx="minor"/>
        </p:style>
      </p:sp>
      <p:sp>
        <p:nvSpPr>
          <p:cNvPr id="339" name="CustomShape 10"/>
          <p:cNvSpPr/>
          <p:nvPr/>
        </p:nvSpPr>
        <p:spPr>
          <a:xfrm>
            <a:off x="7302960" y="3134880"/>
            <a:ext cx="13683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Deep Learning</a:t>
            </a:r>
            <a:endParaRPr b="0" lang="de-DE" sz="1600" spc="-1" strike="noStrike">
              <a:latin typeface="Arial"/>
            </a:endParaRPr>
          </a:p>
        </p:txBody>
      </p:sp>
      <p:sp>
        <p:nvSpPr>
          <p:cNvPr id="340" name="CustomShape 11"/>
          <p:cNvSpPr/>
          <p:nvPr/>
        </p:nvSpPr>
        <p:spPr>
          <a:xfrm>
            <a:off x="452736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Tiefenbild</a:t>
            </a:r>
            <a:endParaRPr b="0" lang="de-DE" sz="1800" spc="-1" strike="noStrike">
              <a:latin typeface="Arial"/>
            </a:endParaRPr>
          </a:p>
        </p:txBody>
      </p:sp>
      <p:sp>
        <p:nvSpPr>
          <p:cNvPr id="341" name="CustomShape 12"/>
          <p:cNvSpPr/>
          <p:nvPr/>
        </p:nvSpPr>
        <p:spPr>
          <a:xfrm>
            <a:off x="795240" y="2520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342" name="CustomShape 13"/>
          <p:cNvSpPr/>
          <p:nvPr/>
        </p:nvSpPr>
        <p:spPr>
          <a:xfrm>
            <a:off x="796680" y="1296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Modell</a:t>
            </a:r>
            <a:endParaRPr b="0" lang="de-DE" sz="1800" spc="-1" strike="noStrike">
              <a:latin typeface="Arial"/>
            </a:endParaRPr>
          </a:p>
        </p:txBody>
      </p:sp>
      <p:sp>
        <p:nvSpPr>
          <p:cNvPr id="343" name="CustomShape 14"/>
          <p:cNvSpPr/>
          <p:nvPr/>
        </p:nvSpPr>
        <p:spPr>
          <a:xfrm>
            <a:off x="815400" y="3744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Modell</a:t>
            </a:r>
            <a:endParaRPr b="0" lang="de-DE" sz="1800" spc="-1" strike="noStrike">
              <a:latin typeface="Arial"/>
            </a:endParaRPr>
          </a:p>
        </p:txBody>
      </p:sp>
      <p:sp>
        <p:nvSpPr>
          <p:cNvPr id="344" name="CustomShape 15"/>
          <p:cNvSpPr/>
          <p:nvPr/>
        </p:nvSpPr>
        <p:spPr>
          <a:xfrm>
            <a:off x="2667240" y="2736360"/>
            <a:ext cx="1585080" cy="51444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KeypointNet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[Suwajanakorn ARXIV 18]</a:t>
            </a:r>
            <a:endParaRPr b="0" lang="de-DE" sz="1050" spc="-1" strike="noStrike">
              <a:latin typeface="Arial"/>
            </a:endParaRPr>
          </a:p>
        </p:txBody>
      </p:sp>
      <p:sp>
        <p:nvSpPr>
          <p:cNvPr id="345" name="CustomShape 16"/>
          <p:cNvSpPr/>
          <p:nvPr/>
        </p:nvSpPr>
        <p:spPr>
          <a:xfrm>
            <a:off x="2667240" y="3941280"/>
            <a:ext cx="1585080" cy="514440"/>
          </a:xfrm>
          <a:prstGeom prst="roundRect">
            <a:avLst>
              <a:gd name="adj" fmla="val 16667"/>
            </a:avLst>
          </a:prstGeom>
          <a:solidFill>
            <a:srgbClr val="9c5a54"/>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Analyse by Synthese</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[Xu ECCV 20]</a:t>
            </a:r>
            <a:endParaRPr b="0" lang="de-DE" sz="1100" spc="-1" strike="noStrike">
              <a:latin typeface="Arial"/>
            </a:endParaRPr>
          </a:p>
        </p:txBody>
      </p:sp>
      <p:sp>
        <p:nvSpPr>
          <p:cNvPr id="346" name="CustomShape 17"/>
          <p:cNvSpPr/>
          <p:nvPr/>
        </p:nvSpPr>
        <p:spPr>
          <a:xfrm>
            <a:off x="2657520" y="1872360"/>
            <a:ext cx="1585080" cy="51444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PoseCNN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[Xiang ARXIV 17]</a:t>
            </a:r>
            <a:endParaRPr b="0" lang="de-DE" sz="1100" spc="-1" strike="noStrike">
              <a:latin typeface="Arial"/>
            </a:endParaRPr>
          </a:p>
        </p:txBody>
      </p:sp>
      <p:sp>
        <p:nvSpPr>
          <p:cNvPr id="347" name="CustomShape 18"/>
          <p:cNvSpPr/>
          <p:nvPr/>
        </p:nvSpPr>
        <p:spPr>
          <a:xfrm>
            <a:off x="4657680" y="1276920"/>
            <a:ext cx="1585080" cy="51444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Se-TrackNet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[Wen IROS 20]</a:t>
            </a:r>
            <a:endParaRPr b="0" lang="de-DE" sz="1050" spc="-1" strike="noStrike">
              <a:latin typeface="Arial"/>
            </a:endParaRPr>
          </a:p>
        </p:txBody>
      </p:sp>
      <p:sp>
        <p:nvSpPr>
          <p:cNvPr id="348" name="CustomShape 19"/>
          <p:cNvSpPr/>
          <p:nvPr/>
        </p:nvSpPr>
        <p:spPr>
          <a:xfrm>
            <a:off x="4673160" y="1872360"/>
            <a:ext cx="1585080" cy="514440"/>
          </a:xfrm>
          <a:prstGeom prst="roundRect">
            <a:avLst>
              <a:gd name="adj" fmla="val 16667"/>
            </a:avLst>
          </a:prstGeom>
          <a:solidFill>
            <a:srgbClr val="9c5a54"/>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DbotPF</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[Wüthrich IROS 13]</a:t>
            </a:r>
            <a:endParaRPr b="0" lang="de-DE" sz="1050" spc="-1" strike="noStrike">
              <a:latin typeface="Arial"/>
            </a:endParaRPr>
          </a:p>
        </p:txBody>
      </p:sp>
      <p:sp>
        <p:nvSpPr>
          <p:cNvPr id="349" name="CustomShape 20"/>
          <p:cNvSpPr/>
          <p:nvPr/>
        </p:nvSpPr>
        <p:spPr>
          <a:xfrm>
            <a:off x="4683240" y="2592360"/>
            <a:ext cx="1585080" cy="514440"/>
          </a:xfrm>
          <a:prstGeom prst="roundRect">
            <a:avLst>
              <a:gd name="adj" fmla="val 16667"/>
            </a:avLst>
          </a:prstGeom>
          <a:solidFill>
            <a:srgbClr val="729fcf"/>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NOCS</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CVPR 19]</a:t>
            </a:r>
            <a:endParaRPr b="0" lang="de-DE" sz="1100" spc="-1" strike="noStrike">
              <a:latin typeface="Arial"/>
            </a:endParaRPr>
          </a:p>
        </p:txBody>
      </p:sp>
      <p:sp>
        <p:nvSpPr>
          <p:cNvPr id="350" name="CustomShape 21"/>
          <p:cNvSpPr/>
          <p:nvPr/>
        </p:nvSpPr>
        <p:spPr>
          <a:xfrm>
            <a:off x="4673520" y="3168360"/>
            <a:ext cx="1585080" cy="514440"/>
          </a:xfrm>
          <a:prstGeom prst="roundRect">
            <a:avLst>
              <a:gd name="adj" fmla="val 16667"/>
            </a:avLst>
          </a:prstGeom>
          <a:solidFill>
            <a:srgbClr val="9c5a54"/>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6-PACK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ICRA 19]</a:t>
            </a:r>
            <a:endParaRPr b="0" lang="de-DE" sz="1100" spc="-1" strike="noStrike">
              <a:latin typeface="Arial"/>
            </a:endParaRPr>
          </a:p>
        </p:txBody>
      </p:sp>
      <p:sp>
        <p:nvSpPr>
          <p:cNvPr id="351" name="CustomShape 22"/>
          <p:cNvSpPr/>
          <p:nvPr/>
        </p:nvSpPr>
        <p:spPr>
          <a:xfrm>
            <a:off x="6761160" y="1296360"/>
            <a:ext cx="1657440" cy="514440"/>
          </a:xfrm>
          <a:prstGeom prst="roundRect">
            <a:avLst>
              <a:gd name="adj" fmla="val 16667"/>
            </a:avLst>
          </a:prstGeom>
          <a:solidFill>
            <a:srgbClr val="9c5a54"/>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Robust Gaussian Filter </a:t>
            </a:r>
            <a:r>
              <a:rPr b="0" lang="de-DE" sz="1100" spc="-1" strike="noStrike">
                <a:solidFill>
                  <a:srgbClr val="ffffff"/>
                </a:solidFill>
                <a:latin typeface="Calibri"/>
                <a:ea typeface="ＭＳ Ｐゴシック"/>
              </a:rPr>
              <a:t>[Isaac ICRA 16]</a:t>
            </a:r>
            <a:endParaRPr b="0" lang="de-DE" sz="1100" spc="-1" strike="noStrike">
              <a:latin typeface="Arial"/>
            </a:endParaRPr>
          </a:p>
        </p:txBody>
      </p:sp>
      <p:sp>
        <p:nvSpPr>
          <p:cNvPr id="352" name="CustomShape 23"/>
          <p:cNvSpPr/>
          <p:nvPr/>
        </p:nvSpPr>
        <p:spPr>
          <a:xfrm>
            <a:off x="6833160" y="4522680"/>
            <a:ext cx="1647360" cy="514440"/>
          </a:xfrm>
          <a:prstGeom prst="roundRect">
            <a:avLst>
              <a:gd name="adj" fmla="val 16667"/>
            </a:avLst>
          </a:prstGeom>
          <a:solidFill>
            <a:srgbClr val="9c5a54"/>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Iterative Closest Point</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[Park ARXIV 18]</a:t>
            </a:r>
            <a:endParaRPr b="0" lang="de-DE" sz="1100" spc="-1" strike="noStrike">
              <a:latin typeface="Arial"/>
            </a:endParaRPr>
          </a:p>
        </p:txBody>
      </p:sp>
      <p:sp>
        <p:nvSpPr>
          <p:cNvPr id="353" name="CustomShape 24"/>
          <p:cNvSpPr/>
          <p:nvPr/>
        </p:nvSpPr>
        <p:spPr>
          <a:xfrm>
            <a:off x="4683240" y="4536360"/>
            <a:ext cx="1585080" cy="495360"/>
          </a:xfrm>
          <a:prstGeom prst="roundRect">
            <a:avLst>
              <a:gd name="adj" fmla="val 16667"/>
            </a:avLst>
          </a:prstGeom>
          <a:gradFill rotWithShape="0">
            <a:gsLst>
              <a:gs pos="39000">
                <a:srgbClr val="ffaf66"/>
              </a:gs>
              <a:gs pos="100000">
                <a:srgbClr val="729fcf"/>
              </a:gs>
            </a:gsLst>
            <a:lin ang="0"/>
          </a:gra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21]</a:t>
            </a:r>
            <a:endParaRPr b="0" lang="de-DE" sz="1100" spc="-1" strike="noStrike">
              <a:latin typeface="Arial"/>
            </a:endParaRPr>
          </a:p>
        </p:txBody>
      </p:sp>
      <p:sp>
        <p:nvSpPr>
          <p:cNvPr id="354" name="CustomShape 25"/>
          <p:cNvSpPr/>
          <p:nvPr/>
        </p:nvSpPr>
        <p:spPr>
          <a:xfrm>
            <a:off x="4683240" y="3960360"/>
            <a:ext cx="1585080" cy="495360"/>
          </a:xfrm>
          <a:prstGeom prst="roundRect">
            <a:avLst>
              <a:gd name="adj" fmla="val 16667"/>
            </a:avLst>
          </a:prstGeom>
          <a:gradFill rotWithShape="0">
            <a:gsLst>
              <a:gs pos="39000">
                <a:srgbClr val="9c5a54"/>
              </a:gs>
              <a:gs pos="100000">
                <a:srgbClr val="729fcf"/>
              </a:gs>
            </a:gsLst>
            <a:lin ang="0"/>
          </a:gra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MaskFusion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[Runz ISMAR 18]</a:t>
            </a:r>
            <a:endParaRPr b="0" lang="de-DE" sz="1100" spc="-1" strike="noStrike">
              <a:latin typeface="Arial"/>
            </a:endParaRPr>
          </a:p>
        </p:txBody>
      </p:sp>
      <p:sp>
        <p:nvSpPr>
          <p:cNvPr id="355" name="CustomShape 26"/>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sp>
        <p:nvSpPr>
          <p:cNvPr id="356" name="CustomShape 27"/>
          <p:cNvSpPr/>
          <p:nvPr/>
        </p:nvSpPr>
        <p:spPr>
          <a:xfrm>
            <a:off x="6840000" y="3960000"/>
            <a:ext cx="1654920" cy="495360"/>
          </a:xfrm>
          <a:prstGeom prst="roundRect">
            <a:avLst>
              <a:gd name="adj" fmla="val 16667"/>
            </a:avLst>
          </a:prstGeom>
          <a:gradFill rotWithShape="0">
            <a:gsLst>
              <a:gs pos="39000">
                <a:srgbClr val="9c5a54"/>
              </a:gs>
              <a:gs pos="100000">
                <a:srgbClr val="729fcf"/>
              </a:gs>
            </a:gsLst>
            <a:lin ang="0"/>
          </a:gra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TEASER</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[Yang ToR 20]</a:t>
            </a:r>
            <a:endParaRPr b="0" lang="de-DE" sz="1100" spc="-1" strike="noStrike">
              <a:latin typeface="Arial"/>
            </a:endParaRPr>
          </a:p>
        </p:txBody>
      </p:sp>
      <p:sp>
        <p:nvSpPr>
          <p:cNvPr id="357" name="CustomShape 28"/>
          <p:cNvSpPr/>
          <p:nvPr/>
        </p:nvSpPr>
        <p:spPr>
          <a:xfrm>
            <a:off x="8208000" y="3960360"/>
            <a:ext cx="214560" cy="34488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r>
              <a:rPr b="0" lang="de-DE" sz="1400" spc="-1" strike="noStrike">
                <a:solidFill>
                  <a:srgbClr val="000000"/>
                </a:solidFill>
                <a:latin typeface="Arial"/>
                <a:ea typeface="DejaVu Sans"/>
              </a:rPr>
              <a:t>*</a:t>
            </a:r>
            <a:endParaRPr b="0" lang="de-DE" sz="1400" spc="-1" strike="noStrike">
              <a:latin typeface="Arial"/>
            </a:endParaRPr>
          </a:p>
        </p:txBody>
      </p:sp>
      <p:sp>
        <p:nvSpPr>
          <p:cNvPr id="358" name="CustomShape 29"/>
          <p:cNvSpPr/>
          <p:nvPr/>
        </p:nvSpPr>
        <p:spPr>
          <a:xfrm>
            <a:off x="8265960" y="4476240"/>
            <a:ext cx="214560" cy="344880"/>
          </a:xfrm>
          <a:prstGeom prst="rect">
            <a:avLst/>
          </a:prstGeom>
          <a:noFill/>
          <a:ln>
            <a:noFill/>
          </a:ln>
        </p:spPr>
        <p:style>
          <a:lnRef idx="0"/>
          <a:fillRef idx="0"/>
          <a:effectRef idx="0"/>
          <a:fontRef idx="minor"/>
        </p:style>
        <p:txBody>
          <a:bodyPr lIns="90000" rIns="90000" tIns="45000" bIns="45000" anchor="ctr">
            <a:noAutofit/>
          </a:bodyPr>
          <a:p>
            <a:pPr algn="ctr">
              <a:lnSpc>
                <a:spcPct val="100000"/>
              </a:lnSpc>
            </a:pPr>
            <a:r>
              <a:rPr b="0" lang="de-DE" sz="1400" spc="-1" strike="noStrike">
                <a:solidFill>
                  <a:srgbClr val="000000"/>
                </a:solidFill>
                <a:latin typeface="Arial"/>
                <a:ea typeface="DejaVu Sans"/>
              </a:rPr>
              <a:t>*</a:t>
            </a:r>
            <a:endParaRPr b="0" lang="de-DE" sz="1400" spc="-1" strike="noStrike">
              <a:latin typeface="Arial"/>
            </a:endParaRPr>
          </a:p>
        </p:txBody>
      </p:sp>
      <p:sp>
        <p:nvSpPr>
          <p:cNvPr id="359" name="CustomShape 30"/>
          <p:cNvSpPr/>
          <p:nvPr/>
        </p:nvSpPr>
        <p:spPr>
          <a:xfrm>
            <a:off x="8100000" y="4996800"/>
            <a:ext cx="1153800" cy="2937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600" spc="-1" strike="noStrike">
                <a:solidFill>
                  <a:srgbClr val="000000"/>
                </a:solidFill>
                <a:latin typeface="Arial"/>
                <a:ea typeface="DejaVu Sans"/>
              </a:rPr>
              <a:t>* kein Modell zum Training</a:t>
            </a:r>
            <a:endParaRPr b="0" lang="de-DE" sz="6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0" name="CustomShape 1"/>
          <p:cNvSpPr/>
          <p:nvPr/>
        </p:nvSpPr>
        <p:spPr>
          <a:xfrm>
            <a:off x="4527360" y="1153080"/>
            <a:ext cx="3960360" cy="3878640"/>
          </a:xfrm>
          <a:prstGeom prst="rect">
            <a:avLst/>
          </a:prstGeom>
          <a:solidFill>
            <a:srgbClr val="adff2f">
              <a:alpha val="95000"/>
            </a:srgbClr>
          </a:solidFill>
          <a:ln>
            <a:solidFill>
              <a:srgbClr val="3465a4"/>
            </a:solidFill>
          </a:ln>
        </p:spPr>
        <p:style>
          <a:lnRef idx="0"/>
          <a:fillRef idx="0"/>
          <a:effectRef idx="0"/>
          <a:fontRef idx="minor"/>
        </p:style>
      </p:sp>
      <p:sp>
        <p:nvSpPr>
          <p:cNvPr id="361" name="CustomShape 2"/>
          <p:cNvSpPr/>
          <p:nvPr/>
        </p:nvSpPr>
        <p:spPr>
          <a:xfrm>
            <a:off x="2234520" y="3744000"/>
            <a:ext cx="6253200" cy="1286640"/>
          </a:xfrm>
          <a:prstGeom prst="rect">
            <a:avLst/>
          </a:prstGeom>
          <a:solidFill>
            <a:srgbClr val="adff2f">
              <a:alpha val="96000"/>
            </a:srgbClr>
          </a:solidFill>
          <a:ln>
            <a:solidFill>
              <a:srgbClr val="3465a4"/>
            </a:solidFill>
          </a:ln>
        </p:spPr>
        <p:style>
          <a:lnRef idx="0"/>
          <a:fillRef idx="0"/>
          <a:effectRef idx="0"/>
          <a:fontRef idx="minor"/>
        </p:style>
      </p:sp>
      <p:sp>
        <p:nvSpPr>
          <p:cNvPr id="362" name="CustomShape 3"/>
          <p:cNvSpPr/>
          <p:nvPr/>
        </p:nvSpPr>
        <p:spPr>
          <a:xfrm>
            <a:off x="2558880" y="866160"/>
            <a:ext cx="1821240" cy="3009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Farbbild-basiert</a:t>
            </a:r>
            <a:endParaRPr b="0" lang="de-DE" sz="1800" spc="-1" strike="noStrike">
              <a:latin typeface="Arial"/>
            </a:endParaRPr>
          </a:p>
        </p:txBody>
      </p:sp>
      <p:sp>
        <p:nvSpPr>
          <p:cNvPr id="363" name="CustomShape 4"/>
          <p:cNvSpPr/>
          <p:nvPr/>
        </p:nvSpPr>
        <p:spPr>
          <a:xfrm>
            <a:off x="666360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Pointcloud</a:t>
            </a:r>
            <a:endParaRPr b="0" lang="de-DE" sz="1800" spc="-1" strike="noStrike">
              <a:latin typeface="Arial"/>
            </a:endParaRPr>
          </a:p>
        </p:txBody>
      </p:sp>
      <p:sp>
        <p:nvSpPr>
          <p:cNvPr id="364" name="CustomShape 5"/>
          <p:cNvSpPr/>
          <p:nvPr/>
        </p:nvSpPr>
        <p:spPr>
          <a:xfrm>
            <a:off x="2657160" y="127692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DeepIM</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[Li IJCV 18]</a:t>
            </a:r>
            <a:endParaRPr b="0" lang="de-DE" sz="1100" spc="-1" strike="noStrike">
              <a:latin typeface="Arial"/>
            </a:endParaRPr>
          </a:p>
        </p:txBody>
      </p:sp>
      <p:sp>
        <p:nvSpPr>
          <p:cNvPr id="365" name="CustomShape 6"/>
          <p:cNvSpPr/>
          <p:nvPr/>
        </p:nvSpPr>
        <p:spPr>
          <a:xfrm>
            <a:off x="7144200" y="2792160"/>
            <a:ext cx="134640" cy="87120"/>
          </a:xfrm>
          <a:prstGeom prst="roundRect">
            <a:avLst>
              <a:gd name="adj" fmla="val 16667"/>
            </a:avLst>
          </a:prstGeom>
          <a:solidFill>
            <a:srgbClr val="9c5a54"/>
          </a:solidFill>
          <a:ln>
            <a:noFill/>
          </a:ln>
        </p:spPr>
        <p:style>
          <a:lnRef idx="0"/>
          <a:fillRef idx="0"/>
          <a:effectRef idx="0"/>
          <a:fontRef idx="minor"/>
        </p:style>
      </p:sp>
      <p:sp>
        <p:nvSpPr>
          <p:cNvPr id="366" name="CustomShape 7"/>
          <p:cNvSpPr/>
          <p:nvPr/>
        </p:nvSpPr>
        <p:spPr>
          <a:xfrm>
            <a:off x="7302960" y="2664360"/>
            <a:ext cx="100728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Klassische</a:t>
            </a:r>
            <a:endParaRPr b="0" lang="de-DE" sz="1600" spc="-1" strike="noStrike">
              <a:latin typeface="Arial"/>
            </a:endParaRPr>
          </a:p>
        </p:txBody>
      </p:sp>
      <p:sp>
        <p:nvSpPr>
          <p:cNvPr id="367" name="CustomShape 8"/>
          <p:cNvSpPr/>
          <p:nvPr/>
        </p:nvSpPr>
        <p:spPr>
          <a:xfrm>
            <a:off x="7000200" y="2664360"/>
            <a:ext cx="1706400" cy="855360"/>
          </a:xfrm>
          <a:prstGeom prst="roundRect">
            <a:avLst>
              <a:gd name="adj" fmla="val 16667"/>
            </a:avLst>
          </a:prstGeom>
          <a:noFill/>
          <a:ln w="12600">
            <a:solidFill>
              <a:srgbClr val="000000"/>
            </a:solidFill>
            <a:round/>
          </a:ln>
        </p:spPr>
        <p:style>
          <a:lnRef idx="0"/>
          <a:fillRef idx="0"/>
          <a:effectRef idx="0"/>
          <a:fontRef idx="minor"/>
        </p:style>
      </p:sp>
      <p:sp>
        <p:nvSpPr>
          <p:cNvPr id="368" name="CustomShape 9"/>
          <p:cNvSpPr/>
          <p:nvPr/>
        </p:nvSpPr>
        <p:spPr>
          <a:xfrm>
            <a:off x="7144200" y="3024720"/>
            <a:ext cx="134640" cy="87120"/>
          </a:xfrm>
          <a:prstGeom prst="roundRect">
            <a:avLst>
              <a:gd name="adj" fmla="val 16667"/>
            </a:avLst>
          </a:prstGeom>
          <a:solidFill>
            <a:srgbClr val="ff972f"/>
          </a:solidFill>
          <a:ln>
            <a:noFill/>
          </a:ln>
        </p:spPr>
        <p:style>
          <a:lnRef idx="0"/>
          <a:fillRef idx="0"/>
          <a:effectRef idx="0"/>
          <a:fontRef idx="minor"/>
        </p:style>
      </p:sp>
      <p:sp>
        <p:nvSpPr>
          <p:cNvPr id="369" name="CustomShape 10"/>
          <p:cNvSpPr/>
          <p:nvPr/>
        </p:nvSpPr>
        <p:spPr>
          <a:xfrm>
            <a:off x="7294680" y="2907000"/>
            <a:ext cx="13179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Graph-basiert</a:t>
            </a:r>
            <a:endParaRPr b="0" lang="de-DE" sz="1600" spc="-1" strike="noStrike">
              <a:latin typeface="Arial"/>
            </a:endParaRPr>
          </a:p>
        </p:txBody>
      </p:sp>
      <p:sp>
        <p:nvSpPr>
          <p:cNvPr id="370" name="CustomShape 11"/>
          <p:cNvSpPr/>
          <p:nvPr/>
        </p:nvSpPr>
        <p:spPr>
          <a:xfrm>
            <a:off x="7144200" y="3253320"/>
            <a:ext cx="134640" cy="87120"/>
          </a:xfrm>
          <a:prstGeom prst="roundRect">
            <a:avLst>
              <a:gd name="adj" fmla="val 16667"/>
            </a:avLst>
          </a:prstGeom>
          <a:solidFill>
            <a:srgbClr val="6883a5"/>
          </a:solidFill>
          <a:ln>
            <a:noFill/>
          </a:ln>
        </p:spPr>
        <p:style>
          <a:lnRef idx="0"/>
          <a:fillRef idx="0"/>
          <a:effectRef idx="0"/>
          <a:fontRef idx="minor"/>
        </p:style>
      </p:sp>
      <p:sp>
        <p:nvSpPr>
          <p:cNvPr id="371" name="CustomShape 12"/>
          <p:cNvSpPr/>
          <p:nvPr/>
        </p:nvSpPr>
        <p:spPr>
          <a:xfrm>
            <a:off x="7302960" y="3134880"/>
            <a:ext cx="13683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Deep Learning</a:t>
            </a:r>
            <a:endParaRPr b="0" lang="de-DE" sz="1600" spc="-1" strike="noStrike">
              <a:latin typeface="Arial"/>
            </a:endParaRPr>
          </a:p>
        </p:txBody>
      </p:sp>
      <p:sp>
        <p:nvSpPr>
          <p:cNvPr id="372" name="CustomShape 13"/>
          <p:cNvSpPr/>
          <p:nvPr/>
        </p:nvSpPr>
        <p:spPr>
          <a:xfrm>
            <a:off x="452736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Tiefenbild</a:t>
            </a:r>
            <a:endParaRPr b="0" lang="de-DE" sz="1800" spc="-1" strike="noStrike">
              <a:latin typeface="Arial"/>
            </a:endParaRPr>
          </a:p>
        </p:txBody>
      </p:sp>
      <p:sp>
        <p:nvSpPr>
          <p:cNvPr id="373" name="CustomShape 14"/>
          <p:cNvSpPr/>
          <p:nvPr/>
        </p:nvSpPr>
        <p:spPr>
          <a:xfrm>
            <a:off x="795240" y="2520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374" name="CustomShape 15"/>
          <p:cNvSpPr/>
          <p:nvPr/>
        </p:nvSpPr>
        <p:spPr>
          <a:xfrm>
            <a:off x="796680" y="1296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Modell</a:t>
            </a:r>
            <a:endParaRPr b="0" lang="de-DE" sz="1800" spc="-1" strike="noStrike">
              <a:latin typeface="Arial"/>
            </a:endParaRPr>
          </a:p>
        </p:txBody>
      </p:sp>
      <p:sp>
        <p:nvSpPr>
          <p:cNvPr id="375" name="CustomShape 16"/>
          <p:cNvSpPr/>
          <p:nvPr/>
        </p:nvSpPr>
        <p:spPr>
          <a:xfrm>
            <a:off x="815400" y="3744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Modell</a:t>
            </a:r>
            <a:endParaRPr b="0" lang="de-DE" sz="1800" spc="-1" strike="noStrike">
              <a:latin typeface="Arial"/>
            </a:endParaRPr>
          </a:p>
        </p:txBody>
      </p:sp>
      <p:sp>
        <p:nvSpPr>
          <p:cNvPr id="376" name="CustomShape 17"/>
          <p:cNvSpPr/>
          <p:nvPr/>
        </p:nvSpPr>
        <p:spPr>
          <a:xfrm>
            <a:off x="2667240" y="2736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KeypointNet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[Suwajanakorn ARXIV 18]</a:t>
            </a:r>
            <a:endParaRPr b="0" lang="de-DE" sz="1050" spc="-1" strike="noStrike">
              <a:latin typeface="Arial"/>
            </a:endParaRPr>
          </a:p>
        </p:txBody>
      </p:sp>
      <p:sp>
        <p:nvSpPr>
          <p:cNvPr id="377" name="CustomShape 18"/>
          <p:cNvSpPr/>
          <p:nvPr/>
        </p:nvSpPr>
        <p:spPr>
          <a:xfrm>
            <a:off x="2667240" y="394128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Analyse by Synthese</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[Xu ECCV 20]</a:t>
            </a:r>
            <a:endParaRPr b="0" lang="de-DE" sz="1100" spc="-1" strike="noStrike">
              <a:latin typeface="Arial"/>
            </a:endParaRPr>
          </a:p>
        </p:txBody>
      </p:sp>
      <p:sp>
        <p:nvSpPr>
          <p:cNvPr id="378" name="CustomShape 19"/>
          <p:cNvSpPr/>
          <p:nvPr/>
        </p:nvSpPr>
        <p:spPr>
          <a:xfrm>
            <a:off x="2657520" y="1872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PoseCNN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[Xiang ARXIV 17]</a:t>
            </a:r>
            <a:endParaRPr b="0" lang="de-DE" sz="1100" spc="-1" strike="noStrike">
              <a:latin typeface="Arial"/>
            </a:endParaRPr>
          </a:p>
        </p:txBody>
      </p:sp>
      <p:sp>
        <p:nvSpPr>
          <p:cNvPr id="379" name="CustomShape 20"/>
          <p:cNvSpPr/>
          <p:nvPr/>
        </p:nvSpPr>
        <p:spPr>
          <a:xfrm>
            <a:off x="4657680" y="127692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Se-TrackNet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[Wen IROS 20]</a:t>
            </a:r>
            <a:endParaRPr b="0" lang="de-DE" sz="1050" spc="-1" strike="noStrike">
              <a:latin typeface="Arial"/>
            </a:endParaRPr>
          </a:p>
        </p:txBody>
      </p:sp>
      <p:sp>
        <p:nvSpPr>
          <p:cNvPr id="380" name="CustomShape 21"/>
          <p:cNvSpPr/>
          <p:nvPr/>
        </p:nvSpPr>
        <p:spPr>
          <a:xfrm>
            <a:off x="4673160" y="1872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DbotPF</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[Wüthrich IROS 13]</a:t>
            </a:r>
            <a:endParaRPr b="0" lang="de-DE" sz="1050" spc="-1" strike="noStrike">
              <a:latin typeface="Arial"/>
            </a:endParaRPr>
          </a:p>
        </p:txBody>
      </p:sp>
      <p:sp>
        <p:nvSpPr>
          <p:cNvPr id="381" name="CustomShape 22"/>
          <p:cNvSpPr/>
          <p:nvPr/>
        </p:nvSpPr>
        <p:spPr>
          <a:xfrm>
            <a:off x="4683240" y="2592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NOCS</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CVPR 19]</a:t>
            </a:r>
            <a:endParaRPr b="0" lang="de-DE" sz="1100" spc="-1" strike="noStrike">
              <a:latin typeface="Arial"/>
            </a:endParaRPr>
          </a:p>
        </p:txBody>
      </p:sp>
      <p:sp>
        <p:nvSpPr>
          <p:cNvPr id="382" name="CustomShape 23"/>
          <p:cNvSpPr/>
          <p:nvPr/>
        </p:nvSpPr>
        <p:spPr>
          <a:xfrm>
            <a:off x="4673520" y="3168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6-PACK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ICRA 19]</a:t>
            </a:r>
            <a:endParaRPr b="0" lang="de-DE" sz="1100" spc="-1" strike="noStrike">
              <a:latin typeface="Arial"/>
            </a:endParaRPr>
          </a:p>
        </p:txBody>
      </p:sp>
      <p:sp>
        <p:nvSpPr>
          <p:cNvPr id="383" name="CustomShape 24"/>
          <p:cNvSpPr/>
          <p:nvPr/>
        </p:nvSpPr>
        <p:spPr>
          <a:xfrm>
            <a:off x="6761160" y="1296360"/>
            <a:ext cx="165744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Robust Gaussian Filter </a:t>
            </a:r>
            <a:r>
              <a:rPr b="0" lang="de-DE" sz="1100" spc="-1" strike="noStrike">
                <a:solidFill>
                  <a:srgbClr val="ffffff"/>
                </a:solidFill>
                <a:latin typeface="Calibri"/>
                <a:ea typeface="ＭＳ Ｐゴシック"/>
              </a:rPr>
              <a:t>[Isaac ICRA 16]</a:t>
            </a:r>
            <a:endParaRPr b="0" lang="de-DE" sz="1100" spc="-1" strike="noStrike">
              <a:latin typeface="Arial"/>
            </a:endParaRPr>
          </a:p>
        </p:txBody>
      </p:sp>
      <p:sp>
        <p:nvSpPr>
          <p:cNvPr id="384" name="CustomShape 25"/>
          <p:cNvSpPr/>
          <p:nvPr/>
        </p:nvSpPr>
        <p:spPr>
          <a:xfrm>
            <a:off x="6840360" y="4536000"/>
            <a:ext cx="164736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Iterative Closest Point</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[Park ARXIV 18]</a:t>
            </a:r>
            <a:endParaRPr b="0" lang="de-DE" sz="1100" spc="-1" strike="noStrike">
              <a:latin typeface="Arial"/>
            </a:endParaRPr>
          </a:p>
        </p:txBody>
      </p:sp>
      <p:sp>
        <p:nvSpPr>
          <p:cNvPr id="385" name="CustomShape 26"/>
          <p:cNvSpPr/>
          <p:nvPr/>
        </p:nvSpPr>
        <p:spPr>
          <a:xfrm>
            <a:off x="4683240" y="4536360"/>
            <a:ext cx="1585080" cy="49536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21]</a:t>
            </a:r>
            <a:endParaRPr b="0" lang="de-DE" sz="1100" spc="-1" strike="noStrike">
              <a:latin typeface="Arial"/>
            </a:endParaRPr>
          </a:p>
        </p:txBody>
      </p:sp>
      <p:sp>
        <p:nvSpPr>
          <p:cNvPr id="386" name="CustomShape 27"/>
          <p:cNvSpPr/>
          <p:nvPr/>
        </p:nvSpPr>
        <p:spPr>
          <a:xfrm>
            <a:off x="4683240" y="3960360"/>
            <a:ext cx="1585080" cy="49536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MaskFusion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[Runz ISMAR 18]</a:t>
            </a:r>
            <a:endParaRPr b="0" lang="de-DE" sz="1100" spc="-1" strike="noStrike">
              <a:latin typeface="Arial"/>
            </a:endParaRPr>
          </a:p>
        </p:txBody>
      </p:sp>
      <p:sp>
        <p:nvSpPr>
          <p:cNvPr id="387" name="CustomShape 28"/>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sp>
        <p:nvSpPr>
          <p:cNvPr id="388" name="CustomShape 29"/>
          <p:cNvSpPr/>
          <p:nvPr/>
        </p:nvSpPr>
        <p:spPr>
          <a:xfrm>
            <a:off x="4683240" y="4536720"/>
            <a:ext cx="1585080" cy="495360"/>
          </a:xfrm>
          <a:prstGeom prst="roundRect">
            <a:avLst>
              <a:gd name="adj" fmla="val 16667"/>
            </a:avLst>
          </a:prstGeom>
          <a:gradFill rotWithShape="0">
            <a:gsLst>
              <a:gs pos="39000">
                <a:srgbClr val="ffaf66"/>
              </a:gs>
              <a:gs pos="100000">
                <a:srgbClr val="729fcf"/>
              </a:gs>
            </a:gsLst>
            <a:lin ang="0"/>
          </a:gra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21]</a:t>
            </a:r>
            <a:endParaRPr b="0" lang="de-DE" sz="1100" spc="-1" strike="noStrike">
              <a:latin typeface="Arial"/>
            </a:endParaRPr>
          </a:p>
        </p:txBody>
      </p:sp>
      <p:sp>
        <p:nvSpPr>
          <p:cNvPr id="389" name="CustomShape 30"/>
          <p:cNvSpPr/>
          <p:nvPr/>
        </p:nvSpPr>
        <p:spPr>
          <a:xfrm>
            <a:off x="6840360" y="3960000"/>
            <a:ext cx="1654920" cy="495360"/>
          </a:xfrm>
          <a:prstGeom prst="roundRect">
            <a:avLst>
              <a:gd name="adj" fmla="val 16667"/>
            </a:avLst>
          </a:prstGeom>
          <a:gradFill rotWithShape="0">
            <a:gsLst>
              <a:gs pos="39000">
                <a:srgbClr val="9c5a54"/>
              </a:gs>
              <a:gs pos="100000">
                <a:srgbClr val="729fcf"/>
              </a:gs>
            </a:gsLst>
            <a:lin ang="0"/>
          </a:gra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TEASER</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[Yang ToR 20]</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0" name="CustomShape 1"/>
          <p:cNvSpPr/>
          <p:nvPr/>
        </p:nvSpPr>
        <p:spPr>
          <a:xfrm>
            <a:off x="2558880" y="866160"/>
            <a:ext cx="1821240" cy="3009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Farbbild-basiert</a:t>
            </a:r>
            <a:endParaRPr b="0" lang="de-DE" sz="1800" spc="-1" strike="noStrike">
              <a:latin typeface="Arial"/>
            </a:endParaRPr>
          </a:p>
        </p:txBody>
      </p:sp>
      <p:sp>
        <p:nvSpPr>
          <p:cNvPr id="391" name="CustomShape 2"/>
          <p:cNvSpPr/>
          <p:nvPr/>
        </p:nvSpPr>
        <p:spPr>
          <a:xfrm>
            <a:off x="666360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Pointcloud</a:t>
            </a:r>
            <a:endParaRPr b="0" lang="de-DE" sz="1800" spc="-1" strike="noStrike">
              <a:latin typeface="Arial"/>
            </a:endParaRPr>
          </a:p>
        </p:txBody>
      </p:sp>
      <p:sp>
        <p:nvSpPr>
          <p:cNvPr id="392" name="CustomShape 3"/>
          <p:cNvSpPr/>
          <p:nvPr/>
        </p:nvSpPr>
        <p:spPr>
          <a:xfrm>
            <a:off x="2657160" y="127692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DeepIM</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[Li IJCV 18]</a:t>
            </a:r>
            <a:endParaRPr b="0" lang="de-DE" sz="1100" spc="-1" strike="noStrike">
              <a:latin typeface="Arial"/>
            </a:endParaRPr>
          </a:p>
        </p:txBody>
      </p:sp>
      <p:sp>
        <p:nvSpPr>
          <p:cNvPr id="393" name="CustomShape 4"/>
          <p:cNvSpPr/>
          <p:nvPr/>
        </p:nvSpPr>
        <p:spPr>
          <a:xfrm>
            <a:off x="7144200" y="2792160"/>
            <a:ext cx="134640" cy="87120"/>
          </a:xfrm>
          <a:prstGeom prst="roundRect">
            <a:avLst>
              <a:gd name="adj" fmla="val 16667"/>
            </a:avLst>
          </a:prstGeom>
          <a:solidFill>
            <a:srgbClr val="9c5a54"/>
          </a:solidFill>
          <a:ln>
            <a:noFill/>
          </a:ln>
        </p:spPr>
        <p:style>
          <a:lnRef idx="0"/>
          <a:fillRef idx="0"/>
          <a:effectRef idx="0"/>
          <a:fontRef idx="minor"/>
        </p:style>
      </p:sp>
      <p:sp>
        <p:nvSpPr>
          <p:cNvPr id="394" name="CustomShape 5"/>
          <p:cNvSpPr/>
          <p:nvPr/>
        </p:nvSpPr>
        <p:spPr>
          <a:xfrm>
            <a:off x="7302960" y="2664360"/>
            <a:ext cx="100728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Klassische</a:t>
            </a:r>
            <a:endParaRPr b="0" lang="de-DE" sz="1600" spc="-1" strike="noStrike">
              <a:latin typeface="Arial"/>
            </a:endParaRPr>
          </a:p>
        </p:txBody>
      </p:sp>
      <p:sp>
        <p:nvSpPr>
          <p:cNvPr id="395" name="CustomShape 6"/>
          <p:cNvSpPr/>
          <p:nvPr/>
        </p:nvSpPr>
        <p:spPr>
          <a:xfrm>
            <a:off x="7000200" y="2664360"/>
            <a:ext cx="1706400" cy="855360"/>
          </a:xfrm>
          <a:prstGeom prst="roundRect">
            <a:avLst>
              <a:gd name="adj" fmla="val 16667"/>
            </a:avLst>
          </a:prstGeom>
          <a:noFill/>
          <a:ln w="12600">
            <a:solidFill>
              <a:srgbClr val="000000"/>
            </a:solidFill>
            <a:round/>
          </a:ln>
        </p:spPr>
        <p:style>
          <a:lnRef idx="0"/>
          <a:fillRef idx="0"/>
          <a:effectRef idx="0"/>
          <a:fontRef idx="minor"/>
        </p:style>
      </p:sp>
      <p:sp>
        <p:nvSpPr>
          <p:cNvPr id="396" name="CustomShape 7"/>
          <p:cNvSpPr/>
          <p:nvPr/>
        </p:nvSpPr>
        <p:spPr>
          <a:xfrm>
            <a:off x="7144200" y="3024720"/>
            <a:ext cx="134640" cy="87120"/>
          </a:xfrm>
          <a:prstGeom prst="roundRect">
            <a:avLst>
              <a:gd name="adj" fmla="val 16667"/>
            </a:avLst>
          </a:prstGeom>
          <a:solidFill>
            <a:srgbClr val="ff972f"/>
          </a:solidFill>
          <a:ln>
            <a:noFill/>
          </a:ln>
        </p:spPr>
        <p:style>
          <a:lnRef idx="0"/>
          <a:fillRef idx="0"/>
          <a:effectRef idx="0"/>
          <a:fontRef idx="minor"/>
        </p:style>
      </p:sp>
      <p:sp>
        <p:nvSpPr>
          <p:cNvPr id="397" name="CustomShape 8"/>
          <p:cNvSpPr/>
          <p:nvPr/>
        </p:nvSpPr>
        <p:spPr>
          <a:xfrm>
            <a:off x="7294680" y="2907000"/>
            <a:ext cx="13179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Graph-basiert</a:t>
            </a:r>
            <a:endParaRPr b="0" lang="de-DE" sz="1600" spc="-1" strike="noStrike">
              <a:latin typeface="Arial"/>
            </a:endParaRPr>
          </a:p>
        </p:txBody>
      </p:sp>
      <p:sp>
        <p:nvSpPr>
          <p:cNvPr id="398" name="CustomShape 9"/>
          <p:cNvSpPr/>
          <p:nvPr/>
        </p:nvSpPr>
        <p:spPr>
          <a:xfrm>
            <a:off x="7144200" y="3253320"/>
            <a:ext cx="134640" cy="87120"/>
          </a:xfrm>
          <a:prstGeom prst="roundRect">
            <a:avLst>
              <a:gd name="adj" fmla="val 16667"/>
            </a:avLst>
          </a:prstGeom>
          <a:solidFill>
            <a:srgbClr val="6883a5"/>
          </a:solidFill>
          <a:ln>
            <a:noFill/>
          </a:ln>
        </p:spPr>
        <p:style>
          <a:lnRef idx="0"/>
          <a:fillRef idx="0"/>
          <a:effectRef idx="0"/>
          <a:fontRef idx="minor"/>
        </p:style>
      </p:sp>
      <p:sp>
        <p:nvSpPr>
          <p:cNvPr id="399" name="CustomShape 10"/>
          <p:cNvSpPr/>
          <p:nvPr/>
        </p:nvSpPr>
        <p:spPr>
          <a:xfrm>
            <a:off x="7302960" y="3134880"/>
            <a:ext cx="13683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Deep Learning</a:t>
            </a:r>
            <a:endParaRPr b="0" lang="de-DE" sz="1600" spc="-1" strike="noStrike">
              <a:latin typeface="Arial"/>
            </a:endParaRPr>
          </a:p>
        </p:txBody>
      </p:sp>
      <p:sp>
        <p:nvSpPr>
          <p:cNvPr id="400" name="CustomShape 11"/>
          <p:cNvSpPr/>
          <p:nvPr/>
        </p:nvSpPr>
        <p:spPr>
          <a:xfrm>
            <a:off x="452736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Tiefenbild</a:t>
            </a:r>
            <a:endParaRPr b="0" lang="de-DE" sz="1800" spc="-1" strike="noStrike">
              <a:latin typeface="Arial"/>
            </a:endParaRPr>
          </a:p>
        </p:txBody>
      </p:sp>
      <p:sp>
        <p:nvSpPr>
          <p:cNvPr id="401" name="CustomShape 12"/>
          <p:cNvSpPr/>
          <p:nvPr/>
        </p:nvSpPr>
        <p:spPr>
          <a:xfrm>
            <a:off x="795240" y="2520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402" name="CustomShape 13"/>
          <p:cNvSpPr/>
          <p:nvPr/>
        </p:nvSpPr>
        <p:spPr>
          <a:xfrm>
            <a:off x="796680" y="1296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Modell</a:t>
            </a:r>
            <a:endParaRPr b="0" lang="de-DE" sz="1800" spc="-1" strike="noStrike">
              <a:latin typeface="Arial"/>
            </a:endParaRPr>
          </a:p>
        </p:txBody>
      </p:sp>
      <p:sp>
        <p:nvSpPr>
          <p:cNvPr id="403" name="CustomShape 14"/>
          <p:cNvSpPr/>
          <p:nvPr/>
        </p:nvSpPr>
        <p:spPr>
          <a:xfrm>
            <a:off x="815400" y="3744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Modell</a:t>
            </a:r>
            <a:endParaRPr b="0" lang="de-DE" sz="1800" spc="-1" strike="noStrike">
              <a:latin typeface="Arial"/>
            </a:endParaRPr>
          </a:p>
        </p:txBody>
      </p:sp>
      <p:sp>
        <p:nvSpPr>
          <p:cNvPr id="404" name="CustomShape 15"/>
          <p:cNvSpPr/>
          <p:nvPr/>
        </p:nvSpPr>
        <p:spPr>
          <a:xfrm>
            <a:off x="2667240" y="2736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KeypointNet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[Suwajanakorn ARXIV 18]</a:t>
            </a:r>
            <a:endParaRPr b="0" lang="de-DE" sz="1050" spc="-1" strike="noStrike">
              <a:latin typeface="Arial"/>
            </a:endParaRPr>
          </a:p>
        </p:txBody>
      </p:sp>
      <p:sp>
        <p:nvSpPr>
          <p:cNvPr id="405" name="CustomShape 16"/>
          <p:cNvSpPr/>
          <p:nvPr/>
        </p:nvSpPr>
        <p:spPr>
          <a:xfrm>
            <a:off x="2667240" y="394128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Analyse by Synthese</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[Xu ECCV 20]</a:t>
            </a:r>
            <a:endParaRPr b="0" lang="de-DE" sz="1100" spc="-1" strike="noStrike">
              <a:latin typeface="Arial"/>
            </a:endParaRPr>
          </a:p>
        </p:txBody>
      </p:sp>
      <p:sp>
        <p:nvSpPr>
          <p:cNvPr id="406" name="CustomShape 17"/>
          <p:cNvSpPr/>
          <p:nvPr/>
        </p:nvSpPr>
        <p:spPr>
          <a:xfrm>
            <a:off x="2657520" y="1872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PoseCNN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[Xiang ARXIV 17]</a:t>
            </a:r>
            <a:endParaRPr b="0" lang="de-DE" sz="1100" spc="-1" strike="noStrike">
              <a:latin typeface="Arial"/>
            </a:endParaRPr>
          </a:p>
        </p:txBody>
      </p:sp>
      <p:sp>
        <p:nvSpPr>
          <p:cNvPr id="407" name="CustomShape 18"/>
          <p:cNvSpPr/>
          <p:nvPr/>
        </p:nvSpPr>
        <p:spPr>
          <a:xfrm>
            <a:off x="4657680" y="127692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Se-TrackNet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[Wen IROS 20]</a:t>
            </a:r>
            <a:endParaRPr b="0" lang="de-DE" sz="1050" spc="-1" strike="noStrike">
              <a:latin typeface="Arial"/>
            </a:endParaRPr>
          </a:p>
        </p:txBody>
      </p:sp>
      <p:sp>
        <p:nvSpPr>
          <p:cNvPr id="408" name="CustomShape 19"/>
          <p:cNvSpPr/>
          <p:nvPr/>
        </p:nvSpPr>
        <p:spPr>
          <a:xfrm>
            <a:off x="4673160" y="1872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DbotPF</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[Wüthrich IROS 13]</a:t>
            </a:r>
            <a:endParaRPr b="0" lang="de-DE" sz="1050" spc="-1" strike="noStrike">
              <a:latin typeface="Arial"/>
            </a:endParaRPr>
          </a:p>
        </p:txBody>
      </p:sp>
      <p:sp>
        <p:nvSpPr>
          <p:cNvPr id="409" name="CustomShape 20"/>
          <p:cNvSpPr/>
          <p:nvPr/>
        </p:nvSpPr>
        <p:spPr>
          <a:xfrm>
            <a:off x="4683240" y="2592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NOCS</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CVPR 19]</a:t>
            </a:r>
            <a:endParaRPr b="0" lang="de-DE" sz="1100" spc="-1" strike="noStrike">
              <a:latin typeface="Arial"/>
            </a:endParaRPr>
          </a:p>
        </p:txBody>
      </p:sp>
      <p:sp>
        <p:nvSpPr>
          <p:cNvPr id="410" name="CustomShape 21"/>
          <p:cNvSpPr/>
          <p:nvPr/>
        </p:nvSpPr>
        <p:spPr>
          <a:xfrm>
            <a:off x="4673520" y="3168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6-PACK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ICRA 19]</a:t>
            </a:r>
            <a:endParaRPr b="0" lang="de-DE" sz="1100" spc="-1" strike="noStrike">
              <a:latin typeface="Arial"/>
            </a:endParaRPr>
          </a:p>
        </p:txBody>
      </p:sp>
      <p:sp>
        <p:nvSpPr>
          <p:cNvPr id="411" name="CustomShape 22"/>
          <p:cNvSpPr/>
          <p:nvPr/>
        </p:nvSpPr>
        <p:spPr>
          <a:xfrm>
            <a:off x="6761160" y="1296360"/>
            <a:ext cx="165744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Robust Gaussian Filter </a:t>
            </a:r>
            <a:r>
              <a:rPr b="0" lang="de-DE" sz="1100" spc="-1" strike="noStrike">
                <a:solidFill>
                  <a:srgbClr val="ffffff"/>
                </a:solidFill>
                <a:latin typeface="Calibri"/>
                <a:ea typeface="ＭＳ Ｐゴシック"/>
              </a:rPr>
              <a:t>[Isaac ICRA 16]</a:t>
            </a:r>
            <a:endParaRPr b="0" lang="de-DE" sz="1100" spc="-1" strike="noStrike">
              <a:latin typeface="Arial"/>
            </a:endParaRPr>
          </a:p>
        </p:txBody>
      </p:sp>
      <p:sp>
        <p:nvSpPr>
          <p:cNvPr id="412" name="CustomShape 23"/>
          <p:cNvSpPr/>
          <p:nvPr/>
        </p:nvSpPr>
        <p:spPr>
          <a:xfrm>
            <a:off x="6840360" y="4536000"/>
            <a:ext cx="164736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Iterative Closest Point</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[Park ARXIV 18]</a:t>
            </a:r>
            <a:endParaRPr b="0" lang="de-DE" sz="1100" spc="-1" strike="noStrike">
              <a:latin typeface="Arial"/>
            </a:endParaRPr>
          </a:p>
        </p:txBody>
      </p:sp>
      <p:sp>
        <p:nvSpPr>
          <p:cNvPr id="413" name="CustomShape 24"/>
          <p:cNvSpPr/>
          <p:nvPr/>
        </p:nvSpPr>
        <p:spPr>
          <a:xfrm>
            <a:off x="4683240" y="4536360"/>
            <a:ext cx="1585080" cy="49536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21]</a:t>
            </a:r>
            <a:endParaRPr b="0" lang="de-DE" sz="1100" spc="-1" strike="noStrike">
              <a:latin typeface="Arial"/>
            </a:endParaRPr>
          </a:p>
        </p:txBody>
      </p:sp>
      <p:sp>
        <p:nvSpPr>
          <p:cNvPr id="414" name="CustomShape 25"/>
          <p:cNvSpPr/>
          <p:nvPr/>
        </p:nvSpPr>
        <p:spPr>
          <a:xfrm>
            <a:off x="4683240" y="3960360"/>
            <a:ext cx="1585080" cy="49536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MaskFusion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[Runz ISMAR 18]</a:t>
            </a:r>
            <a:endParaRPr b="0" lang="de-DE" sz="1100" spc="-1" strike="noStrike">
              <a:latin typeface="Arial"/>
            </a:endParaRPr>
          </a:p>
        </p:txBody>
      </p:sp>
      <p:sp>
        <p:nvSpPr>
          <p:cNvPr id="415" name="CustomShape 26"/>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sp>
        <p:nvSpPr>
          <p:cNvPr id="416" name="CustomShape 27"/>
          <p:cNvSpPr/>
          <p:nvPr/>
        </p:nvSpPr>
        <p:spPr>
          <a:xfrm>
            <a:off x="4683240" y="4536720"/>
            <a:ext cx="1585080" cy="49536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21]</a:t>
            </a:r>
            <a:endParaRPr b="0" lang="de-DE" sz="1100" spc="-1" strike="noStrike">
              <a:latin typeface="Arial"/>
            </a:endParaRPr>
          </a:p>
        </p:txBody>
      </p:sp>
      <p:sp>
        <p:nvSpPr>
          <p:cNvPr id="417" name="CustomShape 28"/>
          <p:cNvSpPr/>
          <p:nvPr/>
        </p:nvSpPr>
        <p:spPr>
          <a:xfrm>
            <a:off x="6840360" y="3960000"/>
            <a:ext cx="1654920" cy="495360"/>
          </a:xfrm>
          <a:prstGeom prst="roundRect">
            <a:avLst>
              <a:gd name="adj" fmla="val 16667"/>
            </a:avLst>
          </a:prstGeom>
          <a:gradFill rotWithShape="0">
            <a:gsLst>
              <a:gs pos="39000">
                <a:srgbClr val="9c5a54"/>
              </a:gs>
              <a:gs pos="100000">
                <a:srgbClr val="729fcf"/>
              </a:gs>
            </a:gsLst>
            <a:lin ang="0"/>
          </a:gra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TEASER</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[Yang ToR 20]</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8" name="CustomShape 1"/>
          <p:cNvSpPr/>
          <p:nvPr/>
        </p:nvSpPr>
        <p:spPr>
          <a:xfrm>
            <a:off x="648000" y="177840"/>
            <a:ext cx="8488080" cy="641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Teaser</a:t>
            </a:r>
            <a:r>
              <a:rPr b="1" lang="de-DE" sz="3600" spc="-1" strike="noStrike">
                <a:solidFill>
                  <a:srgbClr val="ff7900"/>
                </a:solidFill>
                <a:latin typeface="Calibri"/>
                <a:ea typeface="DejaVu Sans"/>
              </a:rPr>
              <a:t> </a:t>
            </a:r>
            <a:r>
              <a:rPr b="1" lang="de-DE" sz="2000" spc="-1" strike="noStrike">
                <a:solidFill>
                  <a:srgbClr val="ff7900"/>
                </a:solidFill>
                <a:latin typeface="Calibri"/>
                <a:ea typeface="DejaVu Sans"/>
              </a:rPr>
              <a:t>(Truncated Least Squares Estimation And Semidefinite Relaxation)</a:t>
            </a:r>
            <a:endParaRPr b="0" lang="de-DE" sz="2000" spc="-1" strike="noStrike">
              <a:latin typeface="Arial"/>
            </a:endParaRPr>
          </a:p>
        </p:txBody>
      </p:sp>
      <p:sp>
        <p:nvSpPr>
          <p:cNvPr id="419" name="CustomShape 2"/>
          <p:cNvSpPr/>
          <p:nvPr/>
        </p:nvSpPr>
        <p:spPr>
          <a:xfrm>
            <a:off x="648000" y="936000"/>
            <a:ext cx="3879360" cy="3160800"/>
          </a:xfrm>
          <a:prstGeom prst="rect">
            <a:avLst/>
          </a:prstGeom>
          <a:noFill/>
          <a:ln>
            <a:noFill/>
          </a:ln>
        </p:spPr>
        <p:style>
          <a:lnRef idx="0"/>
          <a:fillRef idx="0"/>
          <a:effectRef idx="0"/>
          <a:fontRef idx="minor"/>
        </p:style>
        <p:txBody>
          <a:bodyPr lIns="90000" rIns="90000" tIns="45000" bIns="45000">
            <a:noAutofit/>
          </a:bodyPr>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ohne</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Noto Sans CJK SC"/>
              </a:rPr>
              <a:t>Input</a:t>
            </a:r>
            <a:r>
              <a:rPr b="0" lang="de-DE" sz="1800" spc="-1" strike="noStrike">
                <a:solidFill>
                  <a:srgbClr val="000000"/>
                </a:solidFill>
                <a:latin typeface="Arial"/>
                <a:ea typeface="Noto Sans CJK SC"/>
              </a:rPr>
              <a:t>: RGB-D, Punktwolke</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Noto Sans CJK SC"/>
              </a:rPr>
              <a:t>Datensatz</a:t>
            </a:r>
            <a:r>
              <a:rPr b="0" lang="de-DE" sz="1800" spc="-1" strike="noStrike">
                <a:solidFill>
                  <a:srgbClr val="000000"/>
                </a:solidFill>
                <a:latin typeface="Arial"/>
                <a:ea typeface="Noto Sans CJK SC"/>
              </a:rPr>
              <a:t>: Stanford 3D Scanning</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Noto Sans CJK SC"/>
              </a:rPr>
              <a:t>Genauigkeit</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Noto Sans CJK SC"/>
              </a:rPr>
              <a:t>20,0% 5°5cm</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Noto Sans CJK SC"/>
              </a:rPr>
              <a:t>99,9% IoU25</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Noto Sans CJK SC"/>
              </a:rPr>
              <a:t>57,91% ADD</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Noto Sans CJK SC"/>
              </a:rPr>
              <a:t>81,17% ADD-S</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Noto Sans CJK SC"/>
              </a:rPr>
              <a:t>Ressourcen:</a:t>
            </a:r>
            <a:r>
              <a:rPr b="0" lang="de-DE" sz="1800" spc="-1" strike="noStrike">
                <a:solidFill>
                  <a:srgbClr val="000000"/>
                </a:solidFill>
                <a:latin typeface="Arial"/>
                <a:ea typeface="Noto Sans CJK SC"/>
              </a:rPr>
              <a:t> i7-8850H CPU mit 32GB RAM</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Noto Sans CJK SC"/>
              </a:rPr>
              <a:t>Laufzeit: </a:t>
            </a:r>
            <a:r>
              <a:rPr b="0" lang="de-DE" sz="1800" spc="-1" strike="noStrike">
                <a:solidFill>
                  <a:srgbClr val="000000"/>
                </a:solidFill>
                <a:latin typeface="Arial"/>
                <a:ea typeface="Noto Sans CJK SC"/>
              </a:rPr>
              <a:t>16,9 FPS </a:t>
            </a:r>
            <a:r>
              <a:rPr b="0" lang="de-DE" sz="600" spc="-1" strike="noStrike">
                <a:solidFill>
                  <a:srgbClr val="000000"/>
                </a:solidFill>
                <a:latin typeface="Arial"/>
                <a:ea typeface="Noto Sans CJK SC"/>
              </a:rPr>
              <a:t>(Teaser++)</a:t>
            </a:r>
            <a:endParaRPr b="0" lang="de-DE" sz="600" spc="-1" strike="noStrike">
              <a:latin typeface="Arial"/>
            </a:endParaRPr>
          </a:p>
          <a:p>
            <a:pPr>
              <a:lnSpc>
                <a:spcPct val="100000"/>
              </a:lnSpc>
            </a:pPr>
            <a:endParaRPr b="0" lang="de-DE" sz="600" spc="-1" strike="noStrike">
              <a:latin typeface="Arial"/>
            </a:endParaRPr>
          </a:p>
          <a:p>
            <a:pPr>
              <a:lnSpc>
                <a:spcPct val="100000"/>
              </a:lnSpc>
            </a:pPr>
            <a:endParaRPr b="0" lang="de-DE" sz="600" spc="-1" strike="noStrike">
              <a:latin typeface="Arial"/>
            </a:endParaRPr>
          </a:p>
        </p:txBody>
      </p:sp>
      <p:sp>
        <p:nvSpPr>
          <p:cNvPr id="420" name="CustomShape 3"/>
          <p:cNvSpPr/>
          <p:nvPr/>
        </p:nvSpPr>
        <p:spPr>
          <a:xfrm>
            <a:off x="721440" y="4249800"/>
            <a:ext cx="4239360" cy="4230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200" spc="-1" strike="noStrike">
                <a:solidFill>
                  <a:srgbClr val="000000"/>
                </a:solidFill>
                <a:latin typeface="Arial"/>
                <a:ea typeface="DejaVu Sans"/>
              </a:rPr>
              <a:t>Original in Matlab implementiert,</a:t>
            </a:r>
            <a:endParaRPr b="0" lang="de-DE" sz="1200" spc="-1" strike="noStrike">
              <a:latin typeface="Arial"/>
            </a:endParaRPr>
          </a:p>
          <a:p>
            <a:pPr>
              <a:lnSpc>
                <a:spcPct val="100000"/>
              </a:lnSpc>
            </a:pPr>
            <a:r>
              <a:rPr b="0" lang="de-DE" sz="1200" spc="-1" strike="noStrike">
                <a:solidFill>
                  <a:srgbClr val="000000"/>
                </a:solidFill>
                <a:latin typeface="Arial"/>
                <a:ea typeface="DejaVu Sans"/>
              </a:rPr>
              <a:t>Teaser++ in C++ implementiert</a:t>
            </a:r>
            <a:endParaRPr b="0" lang="de-DE" sz="1200" spc="-1" strike="noStrike">
              <a:latin typeface="Arial"/>
            </a:endParaRPr>
          </a:p>
        </p:txBody>
      </p:sp>
      <p:pic>
        <p:nvPicPr>
          <p:cNvPr id="421" name="" descr=""/>
          <p:cNvPicPr/>
          <p:nvPr/>
        </p:nvPicPr>
        <p:blipFill>
          <a:blip r:embed="rId1"/>
          <a:stretch/>
        </p:blipFill>
        <p:spPr>
          <a:xfrm>
            <a:off x="4966200" y="827280"/>
            <a:ext cx="3665880" cy="1792080"/>
          </a:xfrm>
          <a:prstGeom prst="rect">
            <a:avLst/>
          </a:prstGeom>
          <a:ln>
            <a:noFill/>
          </a:ln>
        </p:spPr>
      </p:pic>
      <p:pic>
        <p:nvPicPr>
          <p:cNvPr id="422" name="" descr=""/>
          <p:cNvPicPr/>
          <p:nvPr/>
        </p:nvPicPr>
        <p:blipFill>
          <a:blip r:embed="rId2"/>
          <a:stretch/>
        </p:blipFill>
        <p:spPr>
          <a:xfrm>
            <a:off x="5184720" y="2683440"/>
            <a:ext cx="3232080" cy="2277360"/>
          </a:xfrm>
          <a:prstGeom prst="rect">
            <a:avLst/>
          </a:prstGeom>
          <a:ln>
            <a:noFill/>
          </a:ln>
        </p:spPr>
      </p:pic>
      <p:sp>
        <p:nvSpPr>
          <p:cNvPr id="423" name="CustomShape 4"/>
          <p:cNvSpPr/>
          <p:nvPr/>
        </p:nvSpPr>
        <p:spPr>
          <a:xfrm rot="5395200">
            <a:off x="7358400" y="2786400"/>
            <a:ext cx="2152080" cy="5943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300" spc="-1" strike="noStrike">
                <a:solidFill>
                  <a:srgbClr val="000000"/>
                </a:solidFill>
                <a:latin typeface="Arial"/>
                <a:ea typeface="DejaVu Sans"/>
              </a:rPr>
              <a:t>[teaser_python_3dsmooth]</a:t>
            </a:r>
            <a:endParaRPr b="0" lang="de-DE" sz="1300" spc="-1" strike="noStrike">
              <a:latin typeface="Arial"/>
            </a:endParaRPr>
          </a:p>
        </p:txBody>
      </p:sp>
      <p:sp>
        <p:nvSpPr>
          <p:cNvPr id="424" name="CustomShape 5"/>
          <p:cNvSpPr/>
          <p:nvPr/>
        </p:nvSpPr>
        <p:spPr>
          <a:xfrm>
            <a:off x="720000" y="4854960"/>
            <a:ext cx="4312800" cy="281520"/>
          </a:xfrm>
          <a:prstGeom prst="rect">
            <a:avLst/>
          </a:prstGeom>
          <a:noFill/>
          <a:ln>
            <a:noFill/>
          </a:ln>
        </p:spPr>
        <p:style>
          <a:lnRef idx="0"/>
          <a:fillRef idx="0"/>
          <a:effectRef idx="0"/>
          <a:fontRef idx="minor"/>
        </p:style>
      </p:sp>
      <p:sp>
        <p:nvSpPr>
          <p:cNvPr id="425" name="CustomShape 6"/>
          <p:cNvSpPr/>
          <p:nvPr/>
        </p:nvSpPr>
        <p:spPr>
          <a:xfrm>
            <a:off x="648000" y="4824000"/>
            <a:ext cx="424260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Heng Yang (2020).</a:t>
            </a:r>
            <a:r>
              <a:rPr b="0" lang="de-DE" sz="1100" spc="-1" strike="noStrike">
                <a:solidFill>
                  <a:srgbClr val="000000"/>
                </a:solidFill>
                <a:latin typeface="Calibri"/>
                <a:ea typeface="ＭＳ Ｐゴシック"/>
              </a:rPr>
              <a:t>  TEASER</a:t>
            </a:r>
            <a:r>
              <a:rPr b="0" lang="de-DE" sz="1050" spc="-1" strike="noStrike">
                <a:solidFill>
                  <a:srgbClr val="000000"/>
                </a:solidFill>
                <a:latin typeface="Arial"/>
                <a:ea typeface="Noto Sans CJK SC"/>
              </a:rPr>
              <a:t>,</a:t>
            </a:r>
            <a:r>
              <a:rPr b="0" lang="de-DE" sz="700" spc="-1" strike="noStrike">
                <a:solidFill>
                  <a:srgbClr val="000000"/>
                </a:solidFill>
                <a:latin typeface="Arial"/>
                <a:ea typeface="Noto Sans CJK SC"/>
              </a:rPr>
              <a:t> </a:t>
            </a:r>
            <a:r>
              <a:rPr b="0" lang="de-DE" sz="1050" spc="-1" strike="noStrike">
                <a:solidFill>
                  <a:srgbClr val="000000"/>
                </a:solidFill>
                <a:latin typeface="Arial"/>
                <a:ea typeface="DejaVu Sans"/>
              </a:rPr>
              <a:t>IEEE Transactions on Robotics</a:t>
            </a:r>
            <a:r>
              <a:rPr b="0" lang="de-DE" sz="700" spc="-1" strike="noStrike">
                <a:solidFill>
                  <a:srgbClr val="000000"/>
                </a:solidFill>
                <a:latin typeface="Arial"/>
                <a:ea typeface="DejaVu Sans"/>
              </a:rPr>
              <a:t> </a:t>
            </a:r>
            <a:endParaRPr b="0" lang="de-DE" sz="7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6" name="CustomShape 1"/>
          <p:cNvSpPr/>
          <p:nvPr/>
        </p:nvSpPr>
        <p:spPr>
          <a:xfrm>
            <a:off x="5472720" y="1228320"/>
            <a:ext cx="1432800" cy="49680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Rotationsschätzung </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GNC-TLS</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(semidefinite Relaxation)</a:t>
            </a:r>
            <a:endParaRPr b="0" lang="de-DE" sz="1000" spc="-1" strike="noStrike">
              <a:latin typeface="Arial"/>
            </a:endParaRPr>
          </a:p>
        </p:txBody>
      </p:sp>
      <p:sp>
        <p:nvSpPr>
          <p:cNvPr id="427" name="CustomShape 2"/>
          <p:cNvSpPr/>
          <p:nvPr/>
        </p:nvSpPr>
        <p:spPr>
          <a:xfrm>
            <a:off x="7056720" y="1224000"/>
            <a:ext cx="1359360" cy="49824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Translationsschätzung</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Adaptives Voting</a:t>
            </a:r>
            <a:endParaRPr b="0" lang="de-DE" sz="1000" spc="-1" strike="noStrike">
              <a:latin typeface="Arial"/>
            </a:endParaRPr>
          </a:p>
        </p:txBody>
      </p:sp>
      <p:sp>
        <p:nvSpPr>
          <p:cNvPr id="428" name="CustomShape 3"/>
          <p:cNvSpPr/>
          <p:nvPr/>
        </p:nvSpPr>
        <p:spPr>
          <a:xfrm rot="16193400">
            <a:off x="8387640" y="1193040"/>
            <a:ext cx="714600" cy="498240"/>
          </a:xfrm>
          <a:prstGeom prst="rect">
            <a:avLst/>
          </a:prstGeom>
          <a:solidFill>
            <a:srgbClr val="e9967a"/>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Output</a:t>
            </a:r>
            <a:endParaRPr b="0" lang="de-DE" sz="1000" spc="-1" strike="noStrike">
              <a:latin typeface="Arial"/>
            </a:endParaRPr>
          </a:p>
        </p:txBody>
      </p:sp>
      <p:sp>
        <p:nvSpPr>
          <p:cNvPr id="429" name="CustomShape 4"/>
          <p:cNvSpPr/>
          <p:nvPr/>
        </p:nvSpPr>
        <p:spPr>
          <a:xfrm>
            <a:off x="4104720" y="1228320"/>
            <a:ext cx="1216800" cy="49680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Maximale</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Clique</a:t>
            </a:r>
            <a:endParaRPr b="0" lang="de-DE" sz="1000" spc="-1" strike="noStrike">
              <a:latin typeface="Arial"/>
            </a:endParaRPr>
          </a:p>
        </p:txBody>
      </p:sp>
      <p:sp>
        <p:nvSpPr>
          <p:cNvPr id="430" name="CustomShape 5"/>
          <p:cNvSpPr/>
          <p:nvPr/>
        </p:nvSpPr>
        <p:spPr>
          <a:xfrm>
            <a:off x="1296720" y="1228320"/>
            <a:ext cx="1431360" cy="49680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Skalenschätzung </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Adaptives Voting</a:t>
            </a:r>
            <a:endParaRPr b="0" lang="de-DE" sz="1000" spc="-1" strike="noStrike">
              <a:latin typeface="Arial"/>
            </a:endParaRPr>
          </a:p>
        </p:txBody>
      </p:sp>
      <p:sp>
        <p:nvSpPr>
          <p:cNvPr id="431" name="CustomShape 6"/>
          <p:cNvSpPr/>
          <p:nvPr/>
        </p:nvSpPr>
        <p:spPr>
          <a:xfrm>
            <a:off x="2957040" y="1229760"/>
            <a:ext cx="928800" cy="49536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Inliner</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Graph</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Generierung</a:t>
            </a:r>
            <a:endParaRPr b="0" lang="de-DE" sz="1000" spc="-1" strike="noStrike">
              <a:latin typeface="Arial"/>
            </a:endParaRPr>
          </a:p>
        </p:txBody>
      </p:sp>
      <p:sp>
        <p:nvSpPr>
          <p:cNvPr id="432" name="CustomShape 7"/>
          <p:cNvSpPr/>
          <p:nvPr/>
        </p:nvSpPr>
        <p:spPr>
          <a:xfrm>
            <a:off x="648000" y="177840"/>
            <a:ext cx="8488080" cy="641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Teaser</a:t>
            </a:r>
            <a:r>
              <a:rPr b="1" lang="de-DE" sz="3600" spc="-1" strike="noStrike">
                <a:solidFill>
                  <a:srgbClr val="ff7900"/>
                </a:solidFill>
                <a:latin typeface="Calibri"/>
                <a:ea typeface="DejaVu Sans"/>
              </a:rPr>
              <a:t> </a:t>
            </a:r>
            <a:endParaRPr b="0" lang="de-DE" sz="3600" spc="-1" strike="noStrike">
              <a:latin typeface="Arial"/>
            </a:endParaRPr>
          </a:p>
        </p:txBody>
      </p:sp>
      <p:sp>
        <p:nvSpPr>
          <p:cNvPr id="433" name="CustomShape 8"/>
          <p:cNvSpPr/>
          <p:nvPr/>
        </p:nvSpPr>
        <p:spPr>
          <a:xfrm rot="16183800">
            <a:off x="502560" y="1225080"/>
            <a:ext cx="786240" cy="498240"/>
          </a:xfrm>
          <a:prstGeom prst="rect">
            <a:avLst/>
          </a:prstGeom>
          <a:solidFill>
            <a:srgbClr val="e9967a"/>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Input</a:t>
            </a:r>
            <a:endParaRPr b="0" lang="de-DE" sz="1000" spc="-1" strike="noStrike">
              <a:latin typeface="Arial"/>
            </a:endParaRPr>
          </a:p>
        </p:txBody>
      </p:sp>
      <p:pic>
        <p:nvPicPr>
          <p:cNvPr id="434" name="" descr=""/>
          <p:cNvPicPr/>
          <p:nvPr/>
        </p:nvPicPr>
        <p:blipFill>
          <a:blip r:embed="rId1"/>
          <a:stretch/>
        </p:blipFill>
        <p:spPr>
          <a:xfrm>
            <a:off x="648000" y="2152440"/>
            <a:ext cx="2157120" cy="2167200"/>
          </a:xfrm>
          <a:prstGeom prst="rect">
            <a:avLst/>
          </a:prstGeom>
          <a:ln>
            <a:noFill/>
          </a:ln>
        </p:spPr>
      </p:pic>
      <p:sp>
        <p:nvSpPr>
          <p:cNvPr id="435" name="CustomShape 9"/>
          <p:cNvSpPr/>
          <p:nvPr/>
        </p:nvSpPr>
        <p:spPr>
          <a:xfrm>
            <a:off x="648000" y="4824000"/>
            <a:ext cx="424260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Heng Yang (2020).</a:t>
            </a:r>
            <a:r>
              <a:rPr b="0" lang="de-DE" sz="1100" spc="-1" strike="noStrike">
                <a:solidFill>
                  <a:srgbClr val="000000"/>
                </a:solidFill>
                <a:latin typeface="Calibri"/>
                <a:ea typeface="ＭＳ Ｐゴシック"/>
              </a:rPr>
              <a:t>  TEASER</a:t>
            </a:r>
            <a:r>
              <a:rPr b="0" lang="de-DE" sz="1050" spc="-1" strike="noStrike">
                <a:solidFill>
                  <a:srgbClr val="000000"/>
                </a:solidFill>
                <a:latin typeface="Arial"/>
                <a:ea typeface="Noto Sans CJK SC"/>
              </a:rPr>
              <a:t>,</a:t>
            </a:r>
            <a:r>
              <a:rPr b="0" lang="de-DE" sz="700" spc="-1" strike="noStrike">
                <a:solidFill>
                  <a:srgbClr val="000000"/>
                </a:solidFill>
                <a:latin typeface="Arial"/>
                <a:ea typeface="Noto Sans CJK SC"/>
              </a:rPr>
              <a:t> </a:t>
            </a:r>
            <a:r>
              <a:rPr b="0" lang="de-DE" sz="1050" spc="-1" strike="noStrike">
                <a:solidFill>
                  <a:srgbClr val="000000"/>
                </a:solidFill>
                <a:latin typeface="Arial"/>
                <a:ea typeface="DejaVu Sans"/>
              </a:rPr>
              <a:t>IEEE Transactions on Robotics</a:t>
            </a:r>
            <a:r>
              <a:rPr b="0" lang="de-DE" sz="700" spc="-1" strike="noStrike">
                <a:solidFill>
                  <a:srgbClr val="000000"/>
                </a:solidFill>
                <a:latin typeface="Arial"/>
                <a:ea typeface="DejaVu Sans"/>
              </a:rPr>
              <a:t> </a:t>
            </a:r>
            <a:endParaRPr b="0" lang="de-DE" sz="700" spc="-1" strike="noStrike">
              <a:latin typeface="Arial"/>
            </a:endParaRPr>
          </a:p>
        </p:txBody>
      </p:sp>
      <p:pic>
        <p:nvPicPr>
          <p:cNvPr id="436" name="" descr=""/>
          <p:cNvPicPr/>
          <p:nvPr/>
        </p:nvPicPr>
        <p:blipFill>
          <a:blip r:embed="rId2"/>
          <a:stretch/>
        </p:blipFill>
        <p:spPr>
          <a:xfrm>
            <a:off x="2880000" y="2448000"/>
            <a:ext cx="3655440" cy="1627920"/>
          </a:xfrm>
          <a:prstGeom prst="rect">
            <a:avLst/>
          </a:prstGeom>
          <a:ln>
            <a:noFill/>
          </a:ln>
        </p:spPr>
      </p:pic>
      <p:pic>
        <p:nvPicPr>
          <p:cNvPr id="437" name="" descr=""/>
          <p:cNvPicPr/>
          <p:nvPr/>
        </p:nvPicPr>
        <p:blipFill>
          <a:blip r:embed="rId3"/>
          <a:stretch/>
        </p:blipFill>
        <p:spPr>
          <a:xfrm>
            <a:off x="6984000" y="2160000"/>
            <a:ext cx="2012040" cy="2251080"/>
          </a:xfrm>
          <a:prstGeom prst="rect">
            <a:avLst/>
          </a:prstGeom>
          <a:ln>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8" name="CustomShape 1"/>
          <p:cNvSpPr/>
          <p:nvPr/>
        </p:nvSpPr>
        <p:spPr>
          <a:xfrm>
            <a:off x="2558880" y="866160"/>
            <a:ext cx="1821240" cy="3009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Farbbild-basiert</a:t>
            </a:r>
            <a:endParaRPr b="0" lang="de-DE" sz="1800" spc="-1" strike="noStrike">
              <a:latin typeface="Arial"/>
            </a:endParaRPr>
          </a:p>
        </p:txBody>
      </p:sp>
      <p:sp>
        <p:nvSpPr>
          <p:cNvPr id="439" name="CustomShape 2"/>
          <p:cNvSpPr/>
          <p:nvPr/>
        </p:nvSpPr>
        <p:spPr>
          <a:xfrm>
            <a:off x="666360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Pointcloud</a:t>
            </a:r>
            <a:endParaRPr b="0" lang="de-DE" sz="1800" spc="-1" strike="noStrike">
              <a:latin typeface="Arial"/>
            </a:endParaRPr>
          </a:p>
        </p:txBody>
      </p:sp>
      <p:sp>
        <p:nvSpPr>
          <p:cNvPr id="440" name="CustomShape 3"/>
          <p:cNvSpPr/>
          <p:nvPr/>
        </p:nvSpPr>
        <p:spPr>
          <a:xfrm>
            <a:off x="2657160" y="127692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DeepIM</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[Li IJCV 18]</a:t>
            </a:r>
            <a:endParaRPr b="0" lang="de-DE" sz="1100" spc="-1" strike="noStrike">
              <a:latin typeface="Arial"/>
            </a:endParaRPr>
          </a:p>
        </p:txBody>
      </p:sp>
      <p:sp>
        <p:nvSpPr>
          <p:cNvPr id="441" name="CustomShape 4"/>
          <p:cNvSpPr/>
          <p:nvPr/>
        </p:nvSpPr>
        <p:spPr>
          <a:xfrm>
            <a:off x="7144200" y="2792160"/>
            <a:ext cx="134640" cy="87120"/>
          </a:xfrm>
          <a:prstGeom prst="roundRect">
            <a:avLst>
              <a:gd name="adj" fmla="val 16667"/>
            </a:avLst>
          </a:prstGeom>
          <a:solidFill>
            <a:srgbClr val="9c5a54"/>
          </a:solidFill>
          <a:ln>
            <a:noFill/>
          </a:ln>
        </p:spPr>
        <p:style>
          <a:lnRef idx="0"/>
          <a:fillRef idx="0"/>
          <a:effectRef idx="0"/>
          <a:fontRef idx="minor"/>
        </p:style>
      </p:sp>
      <p:sp>
        <p:nvSpPr>
          <p:cNvPr id="442" name="CustomShape 5"/>
          <p:cNvSpPr/>
          <p:nvPr/>
        </p:nvSpPr>
        <p:spPr>
          <a:xfrm>
            <a:off x="7302960" y="2664360"/>
            <a:ext cx="100728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Klassische</a:t>
            </a:r>
            <a:endParaRPr b="0" lang="de-DE" sz="1600" spc="-1" strike="noStrike">
              <a:latin typeface="Arial"/>
            </a:endParaRPr>
          </a:p>
        </p:txBody>
      </p:sp>
      <p:sp>
        <p:nvSpPr>
          <p:cNvPr id="443" name="CustomShape 6"/>
          <p:cNvSpPr/>
          <p:nvPr/>
        </p:nvSpPr>
        <p:spPr>
          <a:xfrm>
            <a:off x="7000200" y="2664360"/>
            <a:ext cx="1706400" cy="855360"/>
          </a:xfrm>
          <a:prstGeom prst="roundRect">
            <a:avLst>
              <a:gd name="adj" fmla="val 16667"/>
            </a:avLst>
          </a:prstGeom>
          <a:noFill/>
          <a:ln w="12600">
            <a:solidFill>
              <a:srgbClr val="000000"/>
            </a:solidFill>
            <a:round/>
          </a:ln>
        </p:spPr>
        <p:style>
          <a:lnRef idx="0"/>
          <a:fillRef idx="0"/>
          <a:effectRef idx="0"/>
          <a:fontRef idx="minor"/>
        </p:style>
      </p:sp>
      <p:sp>
        <p:nvSpPr>
          <p:cNvPr id="444" name="CustomShape 7"/>
          <p:cNvSpPr/>
          <p:nvPr/>
        </p:nvSpPr>
        <p:spPr>
          <a:xfrm>
            <a:off x="7144200" y="3024720"/>
            <a:ext cx="134640" cy="87120"/>
          </a:xfrm>
          <a:prstGeom prst="roundRect">
            <a:avLst>
              <a:gd name="adj" fmla="val 16667"/>
            </a:avLst>
          </a:prstGeom>
          <a:solidFill>
            <a:srgbClr val="ff972f"/>
          </a:solidFill>
          <a:ln>
            <a:noFill/>
          </a:ln>
        </p:spPr>
        <p:style>
          <a:lnRef idx="0"/>
          <a:fillRef idx="0"/>
          <a:effectRef idx="0"/>
          <a:fontRef idx="minor"/>
        </p:style>
      </p:sp>
      <p:sp>
        <p:nvSpPr>
          <p:cNvPr id="445" name="CustomShape 8"/>
          <p:cNvSpPr/>
          <p:nvPr/>
        </p:nvSpPr>
        <p:spPr>
          <a:xfrm>
            <a:off x="7294680" y="2907000"/>
            <a:ext cx="13179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Graph-basiert</a:t>
            </a:r>
            <a:endParaRPr b="0" lang="de-DE" sz="1600" spc="-1" strike="noStrike">
              <a:latin typeface="Arial"/>
            </a:endParaRPr>
          </a:p>
        </p:txBody>
      </p:sp>
      <p:sp>
        <p:nvSpPr>
          <p:cNvPr id="446" name="CustomShape 9"/>
          <p:cNvSpPr/>
          <p:nvPr/>
        </p:nvSpPr>
        <p:spPr>
          <a:xfrm>
            <a:off x="7144200" y="3253320"/>
            <a:ext cx="134640" cy="87120"/>
          </a:xfrm>
          <a:prstGeom prst="roundRect">
            <a:avLst>
              <a:gd name="adj" fmla="val 16667"/>
            </a:avLst>
          </a:prstGeom>
          <a:solidFill>
            <a:srgbClr val="6883a5"/>
          </a:solidFill>
          <a:ln>
            <a:noFill/>
          </a:ln>
        </p:spPr>
        <p:style>
          <a:lnRef idx="0"/>
          <a:fillRef idx="0"/>
          <a:effectRef idx="0"/>
          <a:fontRef idx="minor"/>
        </p:style>
      </p:sp>
      <p:sp>
        <p:nvSpPr>
          <p:cNvPr id="447" name="CustomShape 10"/>
          <p:cNvSpPr/>
          <p:nvPr/>
        </p:nvSpPr>
        <p:spPr>
          <a:xfrm>
            <a:off x="7302960" y="3134880"/>
            <a:ext cx="1368360" cy="3330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600" spc="-1" strike="noStrike">
                <a:solidFill>
                  <a:srgbClr val="000000"/>
                </a:solidFill>
                <a:latin typeface="Calibri"/>
                <a:ea typeface="ＭＳ Ｐゴシック"/>
              </a:rPr>
              <a:t>Deep Learning</a:t>
            </a:r>
            <a:endParaRPr b="0" lang="de-DE" sz="1600" spc="-1" strike="noStrike">
              <a:latin typeface="Arial"/>
            </a:endParaRPr>
          </a:p>
        </p:txBody>
      </p:sp>
      <p:sp>
        <p:nvSpPr>
          <p:cNvPr id="448" name="CustomShape 11"/>
          <p:cNvSpPr/>
          <p:nvPr/>
        </p:nvSpPr>
        <p:spPr>
          <a:xfrm>
            <a:off x="452736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Tiefenbild</a:t>
            </a:r>
            <a:endParaRPr b="0" lang="de-DE" sz="1800" spc="-1" strike="noStrike">
              <a:latin typeface="Arial"/>
            </a:endParaRPr>
          </a:p>
        </p:txBody>
      </p:sp>
      <p:sp>
        <p:nvSpPr>
          <p:cNvPr id="449" name="CustomShape 12"/>
          <p:cNvSpPr/>
          <p:nvPr/>
        </p:nvSpPr>
        <p:spPr>
          <a:xfrm>
            <a:off x="795240" y="2520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450" name="CustomShape 13"/>
          <p:cNvSpPr/>
          <p:nvPr/>
        </p:nvSpPr>
        <p:spPr>
          <a:xfrm>
            <a:off x="796680" y="1296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Modell</a:t>
            </a:r>
            <a:endParaRPr b="0" lang="de-DE" sz="1800" spc="-1" strike="noStrike">
              <a:latin typeface="Arial"/>
            </a:endParaRPr>
          </a:p>
        </p:txBody>
      </p:sp>
      <p:sp>
        <p:nvSpPr>
          <p:cNvPr id="451" name="CustomShape 14"/>
          <p:cNvSpPr/>
          <p:nvPr/>
        </p:nvSpPr>
        <p:spPr>
          <a:xfrm>
            <a:off x="815400" y="3744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Modell</a:t>
            </a:r>
            <a:endParaRPr b="0" lang="de-DE" sz="1800" spc="-1" strike="noStrike">
              <a:latin typeface="Arial"/>
            </a:endParaRPr>
          </a:p>
        </p:txBody>
      </p:sp>
      <p:sp>
        <p:nvSpPr>
          <p:cNvPr id="452" name="CustomShape 15"/>
          <p:cNvSpPr/>
          <p:nvPr/>
        </p:nvSpPr>
        <p:spPr>
          <a:xfrm>
            <a:off x="2667240" y="2736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KeypointNet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[Suwajanakorn ARXIV 18]</a:t>
            </a:r>
            <a:endParaRPr b="0" lang="de-DE" sz="1050" spc="-1" strike="noStrike">
              <a:latin typeface="Arial"/>
            </a:endParaRPr>
          </a:p>
        </p:txBody>
      </p:sp>
      <p:sp>
        <p:nvSpPr>
          <p:cNvPr id="453" name="CustomShape 16"/>
          <p:cNvSpPr/>
          <p:nvPr/>
        </p:nvSpPr>
        <p:spPr>
          <a:xfrm>
            <a:off x="2667240" y="394128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Analyse by Synthese</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[Xu ECCV 20]</a:t>
            </a:r>
            <a:endParaRPr b="0" lang="de-DE" sz="1100" spc="-1" strike="noStrike">
              <a:latin typeface="Arial"/>
            </a:endParaRPr>
          </a:p>
        </p:txBody>
      </p:sp>
      <p:sp>
        <p:nvSpPr>
          <p:cNvPr id="454" name="CustomShape 17"/>
          <p:cNvSpPr/>
          <p:nvPr/>
        </p:nvSpPr>
        <p:spPr>
          <a:xfrm>
            <a:off x="2657520" y="1872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PoseCNN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[Xiang ARXIV 17]</a:t>
            </a:r>
            <a:endParaRPr b="0" lang="de-DE" sz="1100" spc="-1" strike="noStrike">
              <a:latin typeface="Arial"/>
            </a:endParaRPr>
          </a:p>
        </p:txBody>
      </p:sp>
      <p:sp>
        <p:nvSpPr>
          <p:cNvPr id="455" name="CustomShape 18"/>
          <p:cNvSpPr/>
          <p:nvPr/>
        </p:nvSpPr>
        <p:spPr>
          <a:xfrm>
            <a:off x="4657680" y="127692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Se-TrackNet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[Wen IROS 20]</a:t>
            </a:r>
            <a:endParaRPr b="0" lang="de-DE" sz="1050" spc="-1" strike="noStrike">
              <a:latin typeface="Arial"/>
            </a:endParaRPr>
          </a:p>
        </p:txBody>
      </p:sp>
      <p:sp>
        <p:nvSpPr>
          <p:cNvPr id="456" name="CustomShape 19"/>
          <p:cNvSpPr/>
          <p:nvPr/>
        </p:nvSpPr>
        <p:spPr>
          <a:xfrm>
            <a:off x="4673160" y="1872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DbotPF</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[Wüthrich IROS 13]</a:t>
            </a:r>
            <a:endParaRPr b="0" lang="de-DE" sz="1050" spc="-1" strike="noStrike">
              <a:latin typeface="Arial"/>
            </a:endParaRPr>
          </a:p>
        </p:txBody>
      </p:sp>
      <p:sp>
        <p:nvSpPr>
          <p:cNvPr id="457" name="CustomShape 20"/>
          <p:cNvSpPr/>
          <p:nvPr/>
        </p:nvSpPr>
        <p:spPr>
          <a:xfrm>
            <a:off x="4683240" y="2592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NOCS</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CVPR 19]</a:t>
            </a:r>
            <a:endParaRPr b="0" lang="de-DE" sz="1100" spc="-1" strike="noStrike">
              <a:latin typeface="Arial"/>
            </a:endParaRPr>
          </a:p>
        </p:txBody>
      </p:sp>
      <p:sp>
        <p:nvSpPr>
          <p:cNvPr id="458" name="CustomShape 21"/>
          <p:cNvSpPr/>
          <p:nvPr/>
        </p:nvSpPr>
        <p:spPr>
          <a:xfrm>
            <a:off x="4673520" y="3168360"/>
            <a:ext cx="158508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6-PACK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ICRA 19]</a:t>
            </a:r>
            <a:endParaRPr b="0" lang="de-DE" sz="1100" spc="-1" strike="noStrike">
              <a:latin typeface="Arial"/>
            </a:endParaRPr>
          </a:p>
        </p:txBody>
      </p:sp>
      <p:sp>
        <p:nvSpPr>
          <p:cNvPr id="459" name="CustomShape 22"/>
          <p:cNvSpPr/>
          <p:nvPr/>
        </p:nvSpPr>
        <p:spPr>
          <a:xfrm>
            <a:off x="6761160" y="1296360"/>
            <a:ext cx="165744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Robust Gaussian Filter </a:t>
            </a:r>
            <a:r>
              <a:rPr b="0" lang="de-DE" sz="1100" spc="-1" strike="noStrike">
                <a:solidFill>
                  <a:srgbClr val="ffffff"/>
                </a:solidFill>
                <a:latin typeface="Calibri"/>
                <a:ea typeface="ＭＳ Ｐゴシック"/>
              </a:rPr>
              <a:t>[Isaac ICRA 16]</a:t>
            </a:r>
            <a:endParaRPr b="0" lang="de-DE" sz="1100" spc="-1" strike="noStrike">
              <a:latin typeface="Arial"/>
            </a:endParaRPr>
          </a:p>
        </p:txBody>
      </p:sp>
      <p:sp>
        <p:nvSpPr>
          <p:cNvPr id="460" name="CustomShape 23"/>
          <p:cNvSpPr/>
          <p:nvPr/>
        </p:nvSpPr>
        <p:spPr>
          <a:xfrm>
            <a:off x="6840360" y="4536000"/>
            <a:ext cx="1647360" cy="51444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Iterative Closest Point</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[Park ARXIV 18]</a:t>
            </a:r>
            <a:endParaRPr b="0" lang="de-DE" sz="1100" spc="-1" strike="noStrike">
              <a:latin typeface="Arial"/>
            </a:endParaRPr>
          </a:p>
        </p:txBody>
      </p:sp>
      <p:sp>
        <p:nvSpPr>
          <p:cNvPr id="461" name="CustomShape 24"/>
          <p:cNvSpPr/>
          <p:nvPr/>
        </p:nvSpPr>
        <p:spPr>
          <a:xfrm>
            <a:off x="4683240" y="4536360"/>
            <a:ext cx="1585080" cy="49536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21]</a:t>
            </a:r>
            <a:endParaRPr b="0" lang="de-DE" sz="1100" spc="-1" strike="noStrike">
              <a:latin typeface="Arial"/>
            </a:endParaRPr>
          </a:p>
        </p:txBody>
      </p:sp>
      <p:sp>
        <p:nvSpPr>
          <p:cNvPr id="462" name="CustomShape 25"/>
          <p:cNvSpPr/>
          <p:nvPr/>
        </p:nvSpPr>
        <p:spPr>
          <a:xfrm>
            <a:off x="4683240" y="3960360"/>
            <a:ext cx="1585080" cy="495360"/>
          </a:xfrm>
          <a:prstGeom prst="roundRect">
            <a:avLst>
              <a:gd name="adj" fmla="val 16667"/>
            </a:avLst>
          </a:prstGeom>
          <a:solidFill>
            <a:srgbClr val="cccccc"/>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MaskFusion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[Runz ISMAR 18]</a:t>
            </a:r>
            <a:endParaRPr b="0" lang="de-DE" sz="1100" spc="-1" strike="noStrike">
              <a:latin typeface="Arial"/>
            </a:endParaRPr>
          </a:p>
        </p:txBody>
      </p:sp>
      <p:sp>
        <p:nvSpPr>
          <p:cNvPr id="463" name="CustomShape 26"/>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sp>
        <p:nvSpPr>
          <p:cNvPr id="464" name="CustomShape 27"/>
          <p:cNvSpPr/>
          <p:nvPr/>
        </p:nvSpPr>
        <p:spPr>
          <a:xfrm>
            <a:off x="4683240" y="4536720"/>
            <a:ext cx="1585080" cy="495360"/>
          </a:xfrm>
          <a:prstGeom prst="roundRect">
            <a:avLst>
              <a:gd name="adj" fmla="val 16667"/>
            </a:avLst>
          </a:prstGeom>
          <a:gradFill rotWithShape="0">
            <a:gsLst>
              <a:gs pos="39000">
                <a:srgbClr val="ffaf66"/>
              </a:gs>
              <a:gs pos="100000">
                <a:srgbClr val="729fcf"/>
              </a:gs>
            </a:gsLst>
            <a:lin ang="0"/>
          </a:gra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21]</a:t>
            </a:r>
            <a:endParaRPr b="0" lang="de-DE" sz="1100" spc="-1" strike="noStrike">
              <a:latin typeface="Arial"/>
            </a:endParaRPr>
          </a:p>
        </p:txBody>
      </p:sp>
      <p:sp>
        <p:nvSpPr>
          <p:cNvPr id="465" name="CustomShape 28"/>
          <p:cNvSpPr/>
          <p:nvPr/>
        </p:nvSpPr>
        <p:spPr>
          <a:xfrm>
            <a:off x="6840360" y="3960000"/>
            <a:ext cx="1654920" cy="49536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TEASER</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[Yang ToR 20]</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6"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467" name="CustomShape 2"/>
          <p:cNvSpPr/>
          <p:nvPr/>
        </p:nvSpPr>
        <p:spPr>
          <a:xfrm>
            <a:off x="648000" y="936000"/>
            <a:ext cx="5175720" cy="2641320"/>
          </a:xfrm>
          <a:prstGeom prst="rect">
            <a:avLst/>
          </a:prstGeom>
          <a:noFill/>
          <a:ln>
            <a:noFill/>
          </a:ln>
        </p:spPr>
        <p:style>
          <a:lnRef idx="0"/>
          <a:fillRef idx="0"/>
          <a:effectRef idx="0"/>
          <a:fontRef idx="minor"/>
        </p:style>
        <p:txBody>
          <a:bodyPr lIns="90000" rIns="90000" tIns="45000" bIns="45000">
            <a:noAutofit/>
          </a:bodyPr>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ohne</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RGB-D</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NOCS, YCB, Youtube-VOS</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87,5% 5°5cm</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99,9% IoU25</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87,34% ADD</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92,54% ADD-S</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Ressourcen: </a:t>
            </a:r>
            <a:r>
              <a:rPr b="0" lang="de-DE" sz="1800" spc="-1" strike="noStrike">
                <a:solidFill>
                  <a:srgbClr val="000000"/>
                </a:solidFill>
                <a:latin typeface="Arial"/>
                <a:ea typeface="DejaVu Sans"/>
              </a:rPr>
              <a:t>3Ghz CPU + 2080Ti GPU</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Laufzeit:</a:t>
            </a:r>
            <a:r>
              <a:rPr b="0" lang="de-DE" sz="1800" spc="-1" strike="noStrike">
                <a:solidFill>
                  <a:srgbClr val="000000"/>
                </a:solidFill>
                <a:latin typeface="Arial"/>
                <a:ea typeface="DejaVu Sans"/>
              </a:rPr>
              <a:t> 10 FPS</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468" name="CustomShape 3"/>
          <p:cNvSpPr/>
          <p:nvPr/>
        </p:nvSpPr>
        <p:spPr>
          <a:xfrm>
            <a:off x="4464000" y="1008000"/>
            <a:ext cx="4671360" cy="849600"/>
          </a:xfrm>
          <a:prstGeom prst="rect">
            <a:avLst/>
          </a:prstGeom>
          <a:noFill/>
          <a:ln>
            <a:noFill/>
          </a:ln>
        </p:spPr>
        <p:style>
          <a:lnRef idx="0"/>
          <a:fillRef idx="0"/>
          <a:effectRef idx="0"/>
          <a:fontRef idx="minor"/>
        </p:style>
      </p:sp>
      <p:pic>
        <p:nvPicPr>
          <p:cNvPr id="469" name="" descr=""/>
          <p:cNvPicPr/>
          <p:nvPr/>
        </p:nvPicPr>
        <p:blipFill>
          <a:blip r:embed="rId1"/>
          <a:stretch/>
        </p:blipFill>
        <p:spPr>
          <a:xfrm>
            <a:off x="5735160" y="341280"/>
            <a:ext cx="2872800" cy="2152800"/>
          </a:xfrm>
          <a:prstGeom prst="rect">
            <a:avLst/>
          </a:prstGeom>
          <a:ln>
            <a:noFill/>
          </a:ln>
        </p:spPr>
      </p:pic>
      <p:pic>
        <p:nvPicPr>
          <p:cNvPr id="470" name="" descr=""/>
          <p:cNvPicPr/>
          <p:nvPr/>
        </p:nvPicPr>
        <p:blipFill>
          <a:blip r:embed="rId2"/>
          <a:stretch/>
        </p:blipFill>
        <p:spPr>
          <a:xfrm>
            <a:off x="5760000" y="2700000"/>
            <a:ext cx="2872800" cy="2152800"/>
          </a:xfrm>
          <a:prstGeom prst="rect">
            <a:avLst/>
          </a:prstGeom>
          <a:ln>
            <a:noFill/>
          </a:ln>
        </p:spPr>
      </p:pic>
      <p:sp>
        <p:nvSpPr>
          <p:cNvPr id="471" name="CustomShape 4"/>
          <p:cNvSpPr/>
          <p:nvPr/>
        </p:nvSpPr>
        <p:spPr>
          <a:xfrm>
            <a:off x="1152000" y="3988440"/>
            <a:ext cx="6832800" cy="253800"/>
          </a:xfrm>
          <a:prstGeom prst="rect">
            <a:avLst/>
          </a:prstGeom>
          <a:noFill/>
          <a:ln>
            <a:noFill/>
          </a:ln>
        </p:spPr>
        <p:style>
          <a:lnRef idx="0"/>
          <a:fillRef idx="0"/>
          <a:effectRef idx="0"/>
          <a:fontRef idx="minor"/>
        </p:style>
      </p:sp>
      <p:sp>
        <p:nvSpPr>
          <p:cNvPr id="472" name="CustomShape 5"/>
          <p:cNvSpPr/>
          <p:nvPr/>
        </p:nvSpPr>
        <p:spPr>
          <a:xfrm>
            <a:off x="720000" y="4622400"/>
            <a:ext cx="4674600" cy="41688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Bowen Wen (2021).</a:t>
            </a:r>
            <a:r>
              <a:rPr b="0" lang="de-DE" sz="1100" spc="-1" strike="noStrike">
                <a:solidFill>
                  <a:srgbClr val="000000"/>
                </a:solidFill>
                <a:latin typeface="Calibri"/>
                <a:ea typeface="ＭＳ Ｐゴシック"/>
              </a:rPr>
              <a:t>  </a:t>
            </a:r>
            <a:r>
              <a:rPr b="0" lang="de-DE" sz="1050" spc="-1" strike="noStrike">
                <a:solidFill>
                  <a:srgbClr val="000000"/>
                </a:solidFill>
                <a:latin typeface="Arial"/>
                <a:ea typeface="DejaVu Sans"/>
              </a:rPr>
              <a:t>BundleTrack, IEEE/RSJ International Conference on Intelligent Robots and Systems (IROS) 2021</a:t>
            </a:r>
            <a:endParaRPr b="0" lang="de-DE" sz="105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3" name="CustomShape 1"/>
          <p:cNvSpPr/>
          <p:nvPr/>
        </p:nvSpPr>
        <p:spPr>
          <a:xfrm>
            <a:off x="1368000" y="1512000"/>
            <a:ext cx="1366560" cy="646560"/>
          </a:xfrm>
          <a:prstGeom prst="rect">
            <a:avLst/>
          </a:prstGeom>
          <a:solidFill>
            <a:srgbClr val="ffff00">
              <a:alpha val="50000"/>
            </a:srgbClr>
          </a:solidFill>
          <a:ln>
            <a:solidFill>
              <a:srgbClr val="3465a4"/>
            </a:solidFill>
          </a:ln>
        </p:spPr>
        <p:style>
          <a:lnRef idx="0"/>
          <a:fillRef idx="0"/>
          <a:effectRef idx="0"/>
          <a:fontRef idx="minor"/>
        </p:style>
      </p:sp>
      <p:sp>
        <p:nvSpPr>
          <p:cNvPr id="474" name="CustomShape 2"/>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475" name="CustomShape 3"/>
          <p:cNvSpPr/>
          <p:nvPr/>
        </p:nvSpPr>
        <p:spPr>
          <a:xfrm>
            <a:off x="1512000" y="2562120"/>
            <a:ext cx="7120800" cy="2114640"/>
          </a:xfrm>
          <a:prstGeom prst="rect">
            <a:avLst/>
          </a:prstGeom>
          <a:noFill/>
          <a:ln>
            <a:noFill/>
          </a:ln>
        </p:spPr>
        <p:style>
          <a:lnRef idx="0"/>
          <a:fillRef idx="0"/>
          <a:effectRef idx="0"/>
          <a:fontRef idx="minor"/>
        </p:style>
        <p:txBody>
          <a:bodyPr lIns="90000" rIns="90000" tIns="45000" bIns="45000">
            <a:noAutofit/>
          </a:bodyPr>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liefert Objektmaske</a:t>
            </a:r>
            <a:endParaRPr b="0" lang="de-DE" sz="1500" spc="-1" strike="noStrike">
              <a:latin typeface="Arial"/>
            </a:endParaRPr>
          </a:p>
          <a:p>
            <a:pPr>
              <a:lnSpc>
                <a:spcPct val="150000"/>
              </a:lnSpc>
            </a:pPr>
            <a:endParaRPr b="0" lang="de-DE" sz="1500" spc="-1" strike="noStrike">
              <a:latin typeface="Arial"/>
            </a:endParaRPr>
          </a:p>
        </p:txBody>
      </p:sp>
      <p:sp>
        <p:nvSpPr>
          <p:cNvPr id="476" name="CustomShape 4"/>
          <p:cNvSpPr/>
          <p:nvPr/>
        </p:nvSpPr>
        <p:spPr>
          <a:xfrm>
            <a:off x="576000" y="4916160"/>
            <a:ext cx="417204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477" name="" descr=""/>
          <p:cNvPicPr/>
          <p:nvPr/>
        </p:nvPicPr>
        <p:blipFill>
          <a:blip r:embed="rId1"/>
          <a:stretch/>
        </p:blipFill>
        <p:spPr>
          <a:xfrm>
            <a:off x="576000" y="1582560"/>
            <a:ext cx="644760" cy="502200"/>
          </a:xfrm>
          <a:prstGeom prst="rect">
            <a:avLst/>
          </a:prstGeom>
          <a:ln>
            <a:noFill/>
          </a:ln>
        </p:spPr>
      </p:pic>
      <p:sp>
        <p:nvSpPr>
          <p:cNvPr id="478"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pic>
        <p:nvPicPr>
          <p:cNvPr id="479" name="" descr=""/>
          <p:cNvPicPr/>
          <p:nvPr/>
        </p:nvPicPr>
        <p:blipFill>
          <a:blip r:embed="rId2"/>
          <a:stretch/>
        </p:blipFill>
        <p:spPr>
          <a:xfrm>
            <a:off x="1442160" y="1584360"/>
            <a:ext cx="1220760" cy="504720"/>
          </a:xfrm>
          <a:prstGeom prst="rect">
            <a:avLst/>
          </a:prstGeom>
          <a:ln>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0" name="CustomShape 1"/>
          <p:cNvSpPr/>
          <p:nvPr/>
        </p:nvSpPr>
        <p:spPr>
          <a:xfrm>
            <a:off x="2737440" y="1513440"/>
            <a:ext cx="1221120" cy="789120"/>
          </a:xfrm>
          <a:prstGeom prst="rect">
            <a:avLst/>
          </a:prstGeom>
          <a:solidFill>
            <a:srgbClr val="ffff00">
              <a:alpha val="50000"/>
            </a:srgbClr>
          </a:solidFill>
          <a:ln>
            <a:solidFill>
              <a:srgbClr val="3465a4"/>
            </a:solidFill>
          </a:ln>
        </p:spPr>
        <p:style>
          <a:lnRef idx="0"/>
          <a:fillRef idx="0"/>
          <a:effectRef idx="0"/>
          <a:fontRef idx="minor"/>
        </p:style>
      </p:sp>
      <p:sp>
        <p:nvSpPr>
          <p:cNvPr id="481" name="CustomShape 2"/>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482" name="CustomShape 3"/>
          <p:cNvSpPr/>
          <p:nvPr/>
        </p:nvSpPr>
        <p:spPr>
          <a:xfrm>
            <a:off x="1512000" y="2562120"/>
            <a:ext cx="7120800" cy="2114640"/>
          </a:xfrm>
          <a:prstGeom prst="rect">
            <a:avLst/>
          </a:prstGeom>
          <a:noFill/>
          <a:ln>
            <a:noFill/>
          </a:ln>
        </p:spPr>
        <p:style>
          <a:lnRef idx="0"/>
          <a:fillRef idx="0"/>
          <a:effectRef idx="0"/>
          <a:fontRef idx="minor"/>
        </p:style>
        <p:txBody>
          <a:bodyPr lIns="90000" rIns="90000" tIns="45000" bIns="45000">
            <a:noAutofit/>
          </a:bodyPr>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liefert Objektmaske</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Keypoints und Deskriptoren mit LF-Net erkennen</a:t>
            </a:r>
            <a:endParaRPr b="0" lang="de-DE" sz="1500" spc="-1" strike="noStrike">
              <a:latin typeface="Arial"/>
            </a:endParaRPr>
          </a:p>
          <a:p>
            <a:pPr>
              <a:lnSpc>
                <a:spcPct val="150000"/>
              </a:lnSpc>
            </a:pPr>
            <a:endParaRPr b="0" lang="de-DE" sz="1500" spc="-1" strike="noStrike">
              <a:latin typeface="Arial"/>
            </a:endParaRPr>
          </a:p>
        </p:txBody>
      </p:sp>
      <p:sp>
        <p:nvSpPr>
          <p:cNvPr id="483" name="CustomShape 4"/>
          <p:cNvSpPr/>
          <p:nvPr/>
        </p:nvSpPr>
        <p:spPr>
          <a:xfrm>
            <a:off x="576000" y="4916160"/>
            <a:ext cx="417204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484" name="" descr=""/>
          <p:cNvPicPr/>
          <p:nvPr/>
        </p:nvPicPr>
        <p:blipFill>
          <a:blip r:embed="rId1"/>
          <a:stretch/>
        </p:blipFill>
        <p:spPr>
          <a:xfrm>
            <a:off x="576000" y="1582560"/>
            <a:ext cx="644760" cy="502200"/>
          </a:xfrm>
          <a:prstGeom prst="rect">
            <a:avLst/>
          </a:prstGeom>
          <a:ln>
            <a:noFill/>
          </a:ln>
        </p:spPr>
      </p:pic>
      <p:sp>
        <p:nvSpPr>
          <p:cNvPr id="485"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pic>
        <p:nvPicPr>
          <p:cNvPr id="486" name="" descr=""/>
          <p:cNvPicPr/>
          <p:nvPr/>
        </p:nvPicPr>
        <p:blipFill>
          <a:blip r:embed="rId2"/>
          <a:stretch/>
        </p:blipFill>
        <p:spPr>
          <a:xfrm>
            <a:off x="2791440" y="1584360"/>
            <a:ext cx="1095480" cy="644760"/>
          </a:xfrm>
          <a:prstGeom prst="rect">
            <a:avLst/>
          </a:prstGeom>
          <a:ln>
            <a:noFill/>
          </a:ln>
        </p:spPr>
      </p:pic>
      <p:pic>
        <p:nvPicPr>
          <p:cNvPr id="487" name="" descr=""/>
          <p:cNvPicPr/>
          <p:nvPr/>
        </p:nvPicPr>
        <p:blipFill>
          <a:blip r:embed="rId3"/>
          <a:stretch/>
        </p:blipFill>
        <p:spPr>
          <a:xfrm>
            <a:off x="1442160" y="1584360"/>
            <a:ext cx="1220760" cy="504720"/>
          </a:xfrm>
          <a:prstGeom prst="rect">
            <a:avLst/>
          </a:prstGeom>
          <a:ln>
            <a:noFill/>
          </a:ln>
        </p:spPr>
      </p:pic>
      <p:sp>
        <p:nvSpPr>
          <p:cNvPr id="488" name="Line 6"/>
          <p:cNvSpPr/>
          <p:nvPr/>
        </p:nvSpPr>
        <p:spPr>
          <a:xfrm>
            <a:off x="2592360" y="1800360"/>
            <a:ext cx="216000" cy="0"/>
          </a:xfrm>
          <a:prstGeom prst="line">
            <a:avLst/>
          </a:prstGeom>
          <a:ln>
            <a:solidFill>
              <a:srgbClr val="3465a4"/>
            </a:solidFill>
            <a:tailEnd len="med" type="triangle" w="med"/>
          </a:ln>
        </p:spPr>
        <p:style>
          <a:lnRef idx="0"/>
          <a:fillRef idx="0"/>
          <a:effectRef idx="0"/>
          <a:fontRef idx="minor"/>
        </p:style>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9" name="CustomShape 1"/>
          <p:cNvSpPr/>
          <p:nvPr/>
        </p:nvSpPr>
        <p:spPr>
          <a:xfrm>
            <a:off x="3960000" y="504000"/>
            <a:ext cx="717120" cy="1802880"/>
          </a:xfrm>
          <a:prstGeom prst="rect">
            <a:avLst/>
          </a:prstGeom>
          <a:solidFill>
            <a:srgbClr val="ffff00">
              <a:alpha val="50000"/>
            </a:srgbClr>
          </a:solidFill>
          <a:ln>
            <a:solidFill>
              <a:srgbClr val="3465a4"/>
            </a:solidFill>
          </a:ln>
        </p:spPr>
        <p:style>
          <a:lnRef idx="0"/>
          <a:fillRef idx="0"/>
          <a:effectRef idx="0"/>
          <a:fontRef idx="minor"/>
        </p:style>
      </p:sp>
      <p:sp>
        <p:nvSpPr>
          <p:cNvPr id="490" name="CustomShape 2"/>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491" name="CustomShape 3"/>
          <p:cNvSpPr/>
          <p:nvPr/>
        </p:nvSpPr>
        <p:spPr>
          <a:xfrm>
            <a:off x="1512000" y="2562120"/>
            <a:ext cx="7120800" cy="2114640"/>
          </a:xfrm>
          <a:prstGeom prst="rect">
            <a:avLst/>
          </a:prstGeom>
          <a:noFill/>
          <a:ln>
            <a:noFill/>
          </a:ln>
        </p:spPr>
        <p:style>
          <a:lnRef idx="0"/>
          <a:fillRef idx="0"/>
          <a:effectRef idx="0"/>
          <a:fontRef idx="minor"/>
        </p:style>
        <p:txBody>
          <a:bodyPr lIns="90000" rIns="90000" tIns="45000" bIns="45000">
            <a:noAutofit/>
          </a:bodyPr>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liefert Objektmaske</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Keypoints und Deskriptoren mit LF-Net erkennen</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Keypointabgleich und grobe Registrierung zwischen Bildern</a:t>
            </a:r>
            <a:endParaRPr b="0" lang="de-DE" sz="1500" spc="-1" strike="noStrike">
              <a:latin typeface="Arial"/>
            </a:endParaRPr>
          </a:p>
          <a:p>
            <a:pPr>
              <a:lnSpc>
                <a:spcPct val="150000"/>
              </a:lnSpc>
            </a:pPr>
            <a:endParaRPr b="0" lang="de-DE" sz="1500" spc="-1" strike="noStrike">
              <a:latin typeface="Arial"/>
            </a:endParaRPr>
          </a:p>
        </p:txBody>
      </p:sp>
      <p:sp>
        <p:nvSpPr>
          <p:cNvPr id="492" name="CustomShape 4"/>
          <p:cNvSpPr/>
          <p:nvPr/>
        </p:nvSpPr>
        <p:spPr>
          <a:xfrm>
            <a:off x="576000" y="4916160"/>
            <a:ext cx="417204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493" name="" descr=""/>
          <p:cNvPicPr/>
          <p:nvPr/>
        </p:nvPicPr>
        <p:blipFill>
          <a:blip r:embed="rId1"/>
          <a:stretch/>
        </p:blipFill>
        <p:spPr>
          <a:xfrm>
            <a:off x="576000" y="1582560"/>
            <a:ext cx="644760" cy="502200"/>
          </a:xfrm>
          <a:prstGeom prst="rect">
            <a:avLst/>
          </a:prstGeom>
          <a:ln>
            <a:noFill/>
          </a:ln>
        </p:spPr>
      </p:pic>
      <p:pic>
        <p:nvPicPr>
          <p:cNvPr id="494" name="" descr=""/>
          <p:cNvPicPr/>
          <p:nvPr/>
        </p:nvPicPr>
        <p:blipFill>
          <a:blip r:embed="rId2"/>
          <a:stretch/>
        </p:blipFill>
        <p:spPr>
          <a:xfrm>
            <a:off x="4023720" y="576000"/>
            <a:ext cx="581040" cy="1580760"/>
          </a:xfrm>
          <a:prstGeom prst="rect">
            <a:avLst/>
          </a:prstGeom>
          <a:ln>
            <a:noFill/>
          </a:ln>
        </p:spPr>
      </p:pic>
      <p:sp>
        <p:nvSpPr>
          <p:cNvPr id="495"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sp>
        <p:nvSpPr>
          <p:cNvPr id="496" name="Line 6"/>
          <p:cNvSpPr/>
          <p:nvPr/>
        </p:nvSpPr>
        <p:spPr>
          <a:xfrm>
            <a:off x="3816000" y="1800000"/>
            <a:ext cx="216000" cy="0"/>
          </a:xfrm>
          <a:prstGeom prst="line">
            <a:avLst/>
          </a:prstGeom>
          <a:ln>
            <a:solidFill>
              <a:srgbClr val="3465a4"/>
            </a:solidFill>
            <a:tailEnd len="med" type="triangle" w="med"/>
          </a:ln>
        </p:spPr>
        <p:style>
          <a:lnRef idx="0"/>
          <a:fillRef idx="0"/>
          <a:effectRef idx="0"/>
          <a:fontRef idx="minor"/>
        </p:style>
      </p:sp>
      <p:pic>
        <p:nvPicPr>
          <p:cNvPr id="497" name="" descr=""/>
          <p:cNvPicPr/>
          <p:nvPr/>
        </p:nvPicPr>
        <p:blipFill>
          <a:blip r:embed="rId3"/>
          <a:stretch/>
        </p:blipFill>
        <p:spPr>
          <a:xfrm>
            <a:off x="2791440" y="1584360"/>
            <a:ext cx="1095480" cy="644760"/>
          </a:xfrm>
          <a:prstGeom prst="rect">
            <a:avLst/>
          </a:prstGeom>
          <a:ln>
            <a:noFill/>
          </a:ln>
        </p:spPr>
      </p:pic>
      <p:pic>
        <p:nvPicPr>
          <p:cNvPr id="498" name="" descr=""/>
          <p:cNvPicPr/>
          <p:nvPr/>
        </p:nvPicPr>
        <p:blipFill>
          <a:blip r:embed="rId4"/>
          <a:stretch/>
        </p:blipFill>
        <p:spPr>
          <a:xfrm>
            <a:off x="1442160" y="1584360"/>
            <a:ext cx="1220760" cy="504720"/>
          </a:xfrm>
          <a:prstGeom prst="rect">
            <a:avLst/>
          </a:prstGeom>
          <a:ln>
            <a:noFill/>
          </a:ln>
        </p:spPr>
      </p:pic>
      <p:sp>
        <p:nvSpPr>
          <p:cNvPr id="499" name="Line 7"/>
          <p:cNvSpPr/>
          <p:nvPr/>
        </p:nvSpPr>
        <p:spPr>
          <a:xfrm>
            <a:off x="2592360" y="1800360"/>
            <a:ext cx="216000" cy="0"/>
          </a:xfrm>
          <a:prstGeom prst="line">
            <a:avLst/>
          </a:prstGeom>
          <a:ln>
            <a:solidFill>
              <a:srgbClr val="3465a4"/>
            </a:solidFill>
            <a:tailEnd len="med" type="triangle" w="med"/>
          </a:ln>
        </p:spPr>
        <p:style>
          <a:lnRef idx="0"/>
          <a:fillRef idx="0"/>
          <a:effectRef idx="0"/>
          <a:fontRef idx="minor"/>
        </p:style>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0" name="CustomShape 1"/>
          <p:cNvSpPr/>
          <p:nvPr/>
        </p:nvSpPr>
        <p:spPr>
          <a:xfrm>
            <a:off x="7128000" y="354240"/>
            <a:ext cx="1509120" cy="1802880"/>
          </a:xfrm>
          <a:prstGeom prst="rect">
            <a:avLst/>
          </a:prstGeom>
          <a:solidFill>
            <a:srgbClr val="ffff00">
              <a:alpha val="50000"/>
            </a:srgbClr>
          </a:solidFill>
          <a:ln>
            <a:solidFill>
              <a:srgbClr val="3465a4"/>
            </a:solidFill>
          </a:ln>
        </p:spPr>
        <p:style>
          <a:lnRef idx="0"/>
          <a:fillRef idx="0"/>
          <a:effectRef idx="0"/>
          <a:fontRef idx="minor"/>
        </p:style>
      </p:sp>
      <p:sp>
        <p:nvSpPr>
          <p:cNvPr id="501" name="CustomShape 2"/>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502" name="CustomShape 3"/>
          <p:cNvSpPr/>
          <p:nvPr/>
        </p:nvSpPr>
        <p:spPr>
          <a:xfrm>
            <a:off x="1512000" y="2562120"/>
            <a:ext cx="7120800" cy="2114640"/>
          </a:xfrm>
          <a:prstGeom prst="rect">
            <a:avLst/>
          </a:prstGeom>
          <a:noFill/>
          <a:ln>
            <a:noFill/>
          </a:ln>
        </p:spPr>
        <p:style>
          <a:lnRef idx="0"/>
          <a:fillRef idx="0"/>
          <a:effectRef idx="0"/>
          <a:fontRef idx="minor"/>
        </p:style>
        <p:txBody>
          <a:bodyPr lIns="90000" rIns="90000" tIns="45000" bIns="45000">
            <a:noAutofit/>
          </a:bodyPr>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liefert Objektmaske</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Keypoints und Deskriptoren mit LF-Net erkennen</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Keypointabgleich und grobe Registrierung zwischen Bildern</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Keyframes aus Speicherpool für Pose-Graph-Optimierung wählen</a:t>
            </a:r>
            <a:endParaRPr b="0" lang="de-DE" sz="1500" spc="-1" strike="noStrike">
              <a:latin typeface="Arial"/>
            </a:endParaRPr>
          </a:p>
          <a:p>
            <a:pPr>
              <a:lnSpc>
                <a:spcPct val="150000"/>
              </a:lnSpc>
            </a:pPr>
            <a:endParaRPr b="0" lang="de-DE" sz="1500" spc="-1" strike="noStrike">
              <a:latin typeface="Arial"/>
            </a:endParaRPr>
          </a:p>
        </p:txBody>
      </p:sp>
      <p:sp>
        <p:nvSpPr>
          <p:cNvPr id="503" name="CustomShape 4"/>
          <p:cNvSpPr/>
          <p:nvPr/>
        </p:nvSpPr>
        <p:spPr>
          <a:xfrm>
            <a:off x="576000" y="4916160"/>
            <a:ext cx="417204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504" name="" descr=""/>
          <p:cNvPicPr/>
          <p:nvPr/>
        </p:nvPicPr>
        <p:blipFill>
          <a:blip r:embed="rId1"/>
          <a:stretch/>
        </p:blipFill>
        <p:spPr>
          <a:xfrm>
            <a:off x="576000" y="1582560"/>
            <a:ext cx="644760" cy="502200"/>
          </a:xfrm>
          <a:prstGeom prst="rect">
            <a:avLst/>
          </a:prstGeom>
          <a:ln>
            <a:noFill/>
          </a:ln>
        </p:spPr>
      </p:pic>
      <p:pic>
        <p:nvPicPr>
          <p:cNvPr id="505" name="" descr=""/>
          <p:cNvPicPr/>
          <p:nvPr/>
        </p:nvPicPr>
        <p:blipFill>
          <a:blip r:embed="rId2"/>
          <a:stretch/>
        </p:blipFill>
        <p:spPr>
          <a:xfrm>
            <a:off x="4023720" y="576000"/>
            <a:ext cx="581040" cy="1580760"/>
          </a:xfrm>
          <a:prstGeom prst="rect">
            <a:avLst/>
          </a:prstGeom>
          <a:ln>
            <a:noFill/>
          </a:ln>
        </p:spPr>
      </p:pic>
      <p:pic>
        <p:nvPicPr>
          <p:cNvPr id="506" name="" descr=""/>
          <p:cNvPicPr/>
          <p:nvPr/>
        </p:nvPicPr>
        <p:blipFill>
          <a:blip r:embed="rId3"/>
          <a:stretch/>
        </p:blipFill>
        <p:spPr>
          <a:xfrm>
            <a:off x="7200720" y="630720"/>
            <a:ext cx="1364040" cy="1454040"/>
          </a:xfrm>
          <a:prstGeom prst="rect">
            <a:avLst/>
          </a:prstGeom>
          <a:ln>
            <a:noFill/>
          </a:ln>
        </p:spPr>
      </p:pic>
      <p:sp>
        <p:nvSpPr>
          <p:cNvPr id="507"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sp>
        <p:nvSpPr>
          <p:cNvPr id="508" name="Line 6"/>
          <p:cNvSpPr/>
          <p:nvPr/>
        </p:nvSpPr>
        <p:spPr>
          <a:xfrm>
            <a:off x="3816000" y="1800000"/>
            <a:ext cx="216000" cy="0"/>
          </a:xfrm>
          <a:prstGeom prst="line">
            <a:avLst/>
          </a:prstGeom>
          <a:ln>
            <a:solidFill>
              <a:srgbClr val="3465a4"/>
            </a:solidFill>
            <a:tailEnd len="med" type="triangle" w="med"/>
          </a:ln>
        </p:spPr>
        <p:style>
          <a:lnRef idx="0"/>
          <a:fillRef idx="0"/>
          <a:effectRef idx="0"/>
          <a:fontRef idx="minor"/>
        </p:style>
      </p:sp>
      <p:sp>
        <p:nvSpPr>
          <p:cNvPr id="509" name="CustomShape 7"/>
          <p:cNvSpPr/>
          <p:nvPr/>
        </p:nvSpPr>
        <p:spPr>
          <a:xfrm>
            <a:off x="7200000" y="360000"/>
            <a:ext cx="860760" cy="2851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700" spc="-1" strike="noStrike">
                <a:solidFill>
                  <a:srgbClr val="000000"/>
                </a:solidFill>
                <a:latin typeface="Arial"/>
                <a:ea typeface="DejaVu Sans"/>
              </a:rPr>
              <a:t>Keyframe selection</a:t>
            </a:r>
            <a:endParaRPr b="0" lang="de-DE" sz="700" spc="-1" strike="noStrike">
              <a:latin typeface="Arial"/>
            </a:endParaRPr>
          </a:p>
        </p:txBody>
      </p:sp>
      <p:pic>
        <p:nvPicPr>
          <p:cNvPr id="510" name="" descr=""/>
          <p:cNvPicPr/>
          <p:nvPr/>
        </p:nvPicPr>
        <p:blipFill>
          <a:blip r:embed="rId4"/>
          <a:stretch/>
        </p:blipFill>
        <p:spPr>
          <a:xfrm>
            <a:off x="2791440" y="1584360"/>
            <a:ext cx="1095480" cy="644760"/>
          </a:xfrm>
          <a:prstGeom prst="rect">
            <a:avLst/>
          </a:prstGeom>
          <a:ln>
            <a:noFill/>
          </a:ln>
        </p:spPr>
      </p:pic>
      <p:pic>
        <p:nvPicPr>
          <p:cNvPr id="511" name="" descr=""/>
          <p:cNvPicPr/>
          <p:nvPr/>
        </p:nvPicPr>
        <p:blipFill>
          <a:blip r:embed="rId5"/>
          <a:stretch/>
        </p:blipFill>
        <p:spPr>
          <a:xfrm>
            <a:off x="1442160" y="1584360"/>
            <a:ext cx="1220760" cy="504720"/>
          </a:xfrm>
          <a:prstGeom prst="rect">
            <a:avLst/>
          </a:prstGeom>
          <a:ln>
            <a:noFill/>
          </a:ln>
        </p:spPr>
      </p:pic>
      <p:sp>
        <p:nvSpPr>
          <p:cNvPr id="512" name="Line 8"/>
          <p:cNvSpPr/>
          <p:nvPr/>
        </p:nvSpPr>
        <p:spPr>
          <a:xfrm>
            <a:off x="2592360" y="1800360"/>
            <a:ext cx="216000" cy="0"/>
          </a:xfrm>
          <a:prstGeom prst="line">
            <a:avLst/>
          </a:prstGeom>
          <a:ln>
            <a:solidFill>
              <a:srgbClr val="3465a4"/>
            </a:solidFill>
            <a:tailEnd len="med" type="triangle" w="med"/>
          </a:ln>
        </p:spPr>
        <p:style>
          <a:lnRef idx="0"/>
          <a:fillRef idx="0"/>
          <a:effectRef idx="0"/>
          <a:fontRef idx="minor"/>
        </p:style>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3" name="CustomShape 1"/>
          <p:cNvSpPr/>
          <p:nvPr/>
        </p:nvSpPr>
        <p:spPr>
          <a:xfrm>
            <a:off x="4759920" y="288000"/>
            <a:ext cx="2149200" cy="1797120"/>
          </a:xfrm>
          <a:prstGeom prst="rect">
            <a:avLst/>
          </a:prstGeom>
          <a:solidFill>
            <a:srgbClr val="ffff00">
              <a:alpha val="50000"/>
            </a:srgbClr>
          </a:solidFill>
          <a:ln>
            <a:solidFill>
              <a:srgbClr val="3465a4"/>
            </a:solidFill>
          </a:ln>
        </p:spPr>
        <p:style>
          <a:lnRef idx="0"/>
          <a:fillRef idx="0"/>
          <a:effectRef idx="0"/>
          <a:fontRef idx="minor"/>
        </p:style>
      </p:sp>
      <p:sp>
        <p:nvSpPr>
          <p:cNvPr id="514" name="CustomShape 2"/>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515" name="CustomShape 3"/>
          <p:cNvSpPr/>
          <p:nvPr/>
        </p:nvSpPr>
        <p:spPr>
          <a:xfrm>
            <a:off x="1512000" y="2562120"/>
            <a:ext cx="7120800" cy="2114640"/>
          </a:xfrm>
          <a:prstGeom prst="rect">
            <a:avLst/>
          </a:prstGeom>
          <a:noFill/>
          <a:ln>
            <a:noFill/>
          </a:ln>
        </p:spPr>
        <p:style>
          <a:lnRef idx="0"/>
          <a:fillRef idx="0"/>
          <a:effectRef idx="0"/>
          <a:fontRef idx="minor"/>
        </p:style>
        <p:txBody>
          <a:bodyPr lIns="90000" rIns="90000" tIns="45000" bIns="45000">
            <a:noAutofit/>
          </a:bodyPr>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liefert Objektmaske</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Keypoints und Deskriptoren mit LF-Net erkennen</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Keypointabgleich und grobe Registrierung zwischen Bildern</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Keyframes aus Speicherpool für Pose-Graph-Optimierung wählen</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Pose-Graph-Optimierung für Pose</a:t>
            </a:r>
            <a:endParaRPr b="0" lang="de-DE" sz="1500" spc="-1" strike="noStrike">
              <a:latin typeface="Arial"/>
            </a:endParaRPr>
          </a:p>
        </p:txBody>
      </p:sp>
      <p:sp>
        <p:nvSpPr>
          <p:cNvPr id="516" name="CustomShape 4"/>
          <p:cNvSpPr/>
          <p:nvPr/>
        </p:nvSpPr>
        <p:spPr>
          <a:xfrm>
            <a:off x="576000" y="4916160"/>
            <a:ext cx="417204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517" name="" descr=""/>
          <p:cNvPicPr/>
          <p:nvPr/>
        </p:nvPicPr>
        <p:blipFill>
          <a:blip r:embed="rId1"/>
          <a:stretch/>
        </p:blipFill>
        <p:spPr>
          <a:xfrm>
            <a:off x="576000" y="1582560"/>
            <a:ext cx="644760" cy="502200"/>
          </a:xfrm>
          <a:prstGeom prst="rect">
            <a:avLst/>
          </a:prstGeom>
          <a:ln>
            <a:noFill/>
          </a:ln>
        </p:spPr>
      </p:pic>
      <p:pic>
        <p:nvPicPr>
          <p:cNvPr id="518" name="" descr=""/>
          <p:cNvPicPr/>
          <p:nvPr/>
        </p:nvPicPr>
        <p:blipFill>
          <a:blip r:embed="rId2"/>
          <a:stretch/>
        </p:blipFill>
        <p:spPr>
          <a:xfrm>
            <a:off x="4824000" y="360000"/>
            <a:ext cx="2021040" cy="1671840"/>
          </a:xfrm>
          <a:prstGeom prst="rect">
            <a:avLst/>
          </a:prstGeom>
          <a:ln>
            <a:noFill/>
          </a:ln>
        </p:spPr>
      </p:pic>
      <p:pic>
        <p:nvPicPr>
          <p:cNvPr id="519" name="" descr=""/>
          <p:cNvPicPr/>
          <p:nvPr/>
        </p:nvPicPr>
        <p:blipFill>
          <a:blip r:embed="rId3"/>
          <a:stretch/>
        </p:blipFill>
        <p:spPr>
          <a:xfrm>
            <a:off x="4023720" y="576000"/>
            <a:ext cx="581040" cy="1580760"/>
          </a:xfrm>
          <a:prstGeom prst="rect">
            <a:avLst/>
          </a:prstGeom>
          <a:ln>
            <a:noFill/>
          </a:ln>
        </p:spPr>
      </p:pic>
      <p:pic>
        <p:nvPicPr>
          <p:cNvPr id="520" name="" descr=""/>
          <p:cNvPicPr/>
          <p:nvPr/>
        </p:nvPicPr>
        <p:blipFill>
          <a:blip r:embed="rId4"/>
          <a:stretch/>
        </p:blipFill>
        <p:spPr>
          <a:xfrm>
            <a:off x="7200720" y="630720"/>
            <a:ext cx="1364040" cy="1454040"/>
          </a:xfrm>
          <a:prstGeom prst="rect">
            <a:avLst/>
          </a:prstGeom>
          <a:ln>
            <a:noFill/>
          </a:ln>
        </p:spPr>
      </p:pic>
      <p:sp>
        <p:nvSpPr>
          <p:cNvPr id="521"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sp>
        <p:nvSpPr>
          <p:cNvPr id="522" name="Line 6"/>
          <p:cNvSpPr/>
          <p:nvPr/>
        </p:nvSpPr>
        <p:spPr>
          <a:xfrm>
            <a:off x="3816000" y="1800000"/>
            <a:ext cx="216000" cy="0"/>
          </a:xfrm>
          <a:prstGeom prst="line">
            <a:avLst/>
          </a:prstGeom>
          <a:ln>
            <a:solidFill>
              <a:srgbClr val="3465a4"/>
            </a:solidFill>
            <a:tailEnd len="med" type="triangle" w="med"/>
          </a:ln>
        </p:spPr>
        <p:style>
          <a:lnRef idx="0"/>
          <a:fillRef idx="0"/>
          <a:effectRef idx="0"/>
          <a:fontRef idx="minor"/>
        </p:style>
      </p:sp>
      <p:sp>
        <p:nvSpPr>
          <p:cNvPr id="523" name="Line 7"/>
          <p:cNvSpPr/>
          <p:nvPr/>
        </p:nvSpPr>
        <p:spPr>
          <a:xfrm>
            <a:off x="4536000" y="1800000"/>
            <a:ext cx="1080000" cy="0"/>
          </a:xfrm>
          <a:prstGeom prst="line">
            <a:avLst/>
          </a:prstGeom>
          <a:ln>
            <a:solidFill>
              <a:srgbClr val="3465a4"/>
            </a:solidFill>
            <a:tailEnd len="med" type="triangle" w="med"/>
          </a:ln>
        </p:spPr>
        <p:style>
          <a:lnRef idx="0"/>
          <a:fillRef idx="0"/>
          <a:effectRef idx="0"/>
          <a:fontRef idx="minor"/>
        </p:style>
      </p:sp>
      <p:sp>
        <p:nvSpPr>
          <p:cNvPr id="524" name="Line 8"/>
          <p:cNvSpPr/>
          <p:nvPr/>
        </p:nvSpPr>
        <p:spPr>
          <a:xfrm flipH="1">
            <a:off x="6840000" y="504000"/>
            <a:ext cx="1080000" cy="0"/>
          </a:xfrm>
          <a:prstGeom prst="line">
            <a:avLst/>
          </a:prstGeom>
          <a:ln>
            <a:solidFill>
              <a:srgbClr val="3465a4"/>
            </a:solidFill>
            <a:tailEnd len="med" type="triangle" w="med"/>
          </a:ln>
        </p:spPr>
        <p:style>
          <a:lnRef idx="0"/>
          <a:fillRef idx="0"/>
          <a:effectRef idx="0"/>
          <a:fontRef idx="minor"/>
        </p:style>
      </p:sp>
      <p:sp>
        <p:nvSpPr>
          <p:cNvPr id="525" name="Line 9"/>
          <p:cNvSpPr/>
          <p:nvPr/>
        </p:nvSpPr>
        <p:spPr>
          <a:xfrm flipV="1">
            <a:off x="7911000" y="504000"/>
            <a:ext cx="9000" cy="160560"/>
          </a:xfrm>
          <a:prstGeom prst="line">
            <a:avLst/>
          </a:prstGeom>
          <a:ln>
            <a:solidFill>
              <a:srgbClr val="3465a4"/>
            </a:solidFill>
          </a:ln>
        </p:spPr>
        <p:style>
          <a:lnRef idx="0"/>
          <a:fillRef idx="0"/>
          <a:effectRef idx="0"/>
          <a:fontRef idx="minor"/>
        </p:style>
      </p:sp>
      <p:sp>
        <p:nvSpPr>
          <p:cNvPr id="526" name="CustomShape 10"/>
          <p:cNvSpPr/>
          <p:nvPr/>
        </p:nvSpPr>
        <p:spPr>
          <a:xfrm>
            <a:off x="7200000" y="360000"/>
            <a:ext cx="860760" cy="2851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700" spc="-1" strike="noStrike">
                <a:solidFill>
                  <a:srgbClr val="000000"/>
                </a:solidFill>
                <a:latin typeface="Arial"/>
                <a:ea typeface="DejaVu Sans"/>
              </a:rPr>
              <a:t>Keyframe selection</a:t>
            </a:r>
            <a:endParaRPr b="0" lang="de-DE" sz="700" spc="-1" strike="noStrike">
              <a:latin typeface="Arial"/>
            </a:endParaRPr>
          </a:p>
        </p:txBody>
      </p:sp>
      <p:pic>
        <p:nvPicPr>
          <p:cNvPr id="527" name="" descr=""/>
          <p:cNvPicPr/>
          <p:nvPr/>
        </p:nvPicPr>
        <p:blipFill>
          <a:blip r:embed="rId5"/>
          <a:stretch/>
        </p:blipFill>
        <p:spPr>
          <a:xfrm>
            <a:off x="2791440" y="1584360"/>
            <a:ext cx="1095480" cy="644760"/>
          </a:xfrm>
          <a:prstGeom prst="rect">
            <a:avLst/>
          </a:prstGeom>
          <a:ln>
            <a:noFill/>
          </a:ln>
        </p:spPr>
      </p:pic>
      <p:pic>
        <p:nvPicPr>
          <p:cNvPr id="528" name="" descr=""/>
          <p:cNvPicPr/>
          <p:nvPr/>
        </p:nvPicPr>
        <p:blipFill>
          <a:blip r:embed="rId6"/>
          <a:stretch/>
        </p:blipFill>
        <p:spPr>
          <a:xfrm>
            <a:off x="1442160" y="1584360"/>
            <a:ext cx="1220760" cy="504720"/>
          </a:xfrm>
          <a:prstGeom prst="rect">
            <a:avLst/>
          </a:prstGeom>
          <a:ln>
            <a:noFill/>
          </a:ln>
        </p:spPr>
      </p:pic>
      <p:sp>
        <p:nvSpPr>
          <p:cNvPr id="529" name="Line 11"/>
          <p:cNvSpPr/>
          <p:nvPr/>
        </p:nvSpPr>
        <p:spPr>
          <a:xfrm>
            <a:off x="2592360" y="1800360"/>
            <a:ext cx="216000" cy="0"/>
          </a:xfrm>
          <a:prstGeom prst="line">
            <a:avLst/>
          </a:prstGeom>
          <a:ln>
            <a:solidFill>
              <a:srgbClr val="3465a4"/>
            </a:solidFill>
            <a:tailEnd len="med" type="triangle" w="med"/>
          </a:ln>
        </p:spPr>
        <p:style>
          <a:lnRef idx="0"/>
          <a:fillRef idx="0"/>
          <a:effectRef idx="0"/>
          <a:fontRef idx="minor"/>
        </p:style>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0"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a:t>
            </a:r>
            <a:endParaRPr b="0" lang="de-DE" sz="3200" spc="-1" strike="noStrike">
              <a:latin typeface="Arial"/>
            </a:endParaRPr>
          </a:p>
        </p:txBody>
      </p:sp>
      <p:sp>
        <p:nvSpPr>
          <p:cNvPr id="531" name="CustomShape 2"/>
          <p:cNvSpPr/>
          <p:nvPr/>
        </p:nvSpPr>
        <p:spPr>
          <a:xfrm>
            <a:off x="1512000" y="2562120"/>
            <a:ext cx="7120800" cy="2114640"/>
          </a:xfrm>
          <a:prstGeom prst="rect">
            <a:avLst/>
          </a:prstGeom>
          <a:noFill/>
          <a:ln>
            <a:noFill/>
          </a:ln>
        </p:spPr>
        <p:style>
          <a:lnRef idx="0"/>
          <a:fillRef idx="0"/>
          <a:effectRef idx="0"/>
          <a:fontRef idx="minor"/>
        </p:style>
        <p:txBody>
          <a:bodyPr lIns="90000" rIns="90000" tIns="45000" bIns="45000">
            <a:noAutofit/>
          </a:bodyPr>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Bildsegmentierung liefert Objektmaske</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Keypoints und Deskriptoren mit LF-Net erkennen</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Keypointabgleich und grobe Registrierung zwischen Bildern</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Keyframes aus Speicherpool für Pose-Graph-Optimierung wählen</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Pose-Graph-Optimierung für Pose</a:t>
            </a:r>
            <a:endParaRPr b="0" lang="de-DE" sz="1500" spc="-1" strike="noStrike">
              <a:latin typeface="Arial"/>
            </a:endParaRPr>
          </a:p>
          <a:p>
            <a:pPr marL="216000" indent="-208800">
              <a:lnSpc>
                <a:spcPct val="150000"/>
              </a:lnSpc>
              <a:buClr>
                <a:srgbClr val="000000"/>
              </a:buClr>
              <a:buFont typeface="StarSymbol"/>
              <a:buAutoNum type="arabicParenR"/>
            </a:pPr>
            <a:r>
              <a:rPr b="0" lang="de-DE" sz="1500" spc="-1" strike="noStrike">
                <a:solidFill>
                  <a:srgbClr val="000000"/>
                </a:solidFill>
                <a:latin typeface="Arial"/>
                <a:ea typeface="DejaVu Sans"/>
              </a:rPr>
              <a:t>neue Ansicht in den Speicherpool</a:t>
            </a:r>
            <a:endParaRPr b="0" lang="de-DE" sz="1500" spc="-1" strike="noStrike">
              <a:latin typeface="Arial"/>
            </a:endParaRPr>
          </a:p>
        </p:txBody>
      </p:sp>
      <p:sp>
        <p:nvSpPr>
          <p:cNvPr id="532" name="CustomShape 3"/>
          <p:cNvSpPr/>
          <p:nvPr/>
        </p:nvSpPr>
        <p:spPr>
          <a:xfrm>
            <a:off x="576000" y="4916160"/>
            <a:ext cx="417204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IEEE/RSJ International Conference on Intelligent Robots and Systems (IROS) 2021</a:t>
            </a:r>
            <a:endParaRPr b="0" lang="de-DE" sz="600" spc="-1" strike="noStrike">
              <a:latin typeface="Arial"/>
            </a:endParaRPr>
          </a:p>
        </p:txBody>
      </p:sp>
      <p:pic>
        <p:nvPicPr>
          <p:cNvPr id="533" name="" descr=""/>
          <p:cNvPicPr/>
          <p:nvPr/>
        </p:nvPicPr>
        <p:blipFill>
          <a:blip r:embed="rId1"/>
          <a:stretch/>
        </p:blipFill>
        <p:spPr>
          <a:xfrm>
            <a:off x="576000" y="1582560"/>
            <a:ext cx="644760" cy="502200"/>
          </a:xfrm>
          <a:prstGeom prst="rect">
            <a:avLst/>
          </a:prstGeom>
          <a:ln>
            <a:noFill/>
          </a:ln>
        </p:spPr>
      </p:pic>
      <p:pic>
        <p:nvPicPr>
          <p:cNvPr id="534" name="" descr=""/>
          <p:cNvPicPr/>
          <p:nvPr/>
        </p:nvPicPr>
        <p:blipFill>
          <a:blip r:embed="rId2"/>
          <a:stretch/>
        </p:blipFill>
        <p:spPr>
          <a:xfrm>
            <a:off x="2791080" y="1584000"/>
            <a:ext cx="1095480" cy="644760"/>
          </a:xfrm>
          <a:prstGeom prst="rect">
            <a:avLst/>
          </a:prstGeom>
          <a:ln>
            <a:noFill/>
          </a:ln>
        </p:spPr>
      </p:pic>
      <p:pic>
        <p:nvPicPr>
          <p:cNvPr id="535" name="" descr=""/>
          <p:cNvPicPr/>
          <p:nvPr/>
        </p:nvPicPr>
        <p:blipFill>
          <a:blip r:embed="rId3"/>
          <a:stretch/>
        </p:blipFill>
        <p:spPr>
          <a:xfrm>
            <a:off x="1441800" y="1584000"/>
            <a:ext cx="1220760" cy="504720"/>
          </a:xfrm>
          <a:prstGeom prst="rect">
            <a:avLst/>
          </a:prstGeom>
          <a:ln>
            <a:noFill/>
          </a:ln>
        </p:spPr>
      </p:pic>
      <p:pic>
        <p:nvPicPr>
          <p:cNvPr id="536" name="" descr=""/>
          <p:cNvPicPr/>
          <p:nvPr/>
        </p:nvPicPr>
        <p:blipFill>
          <a:blip r:embed="rId4"/>
          <a:stretch/>
        </p:blipFill>
        <p:spPr>
          <a:xfrm>
            <a:off x="4824000" y="360000"/>
            <a:ext cx="2021040" cy="1671840"/>
          </a:xfrm>
          <a:prstGeom prst="rect">
            <a:avLst/>
          </a:prstGeom>
          <a:ln>
            <a:noFill/>
          </a:ln>
        </p:spPr>
      </p:pic>
      <p:sp>
        <p:nvSpPr>
          <p:cNvPr id="537" name="CustomShape 4"/>
          <p:cNvSpPr/>
          <p:nvPr/>
        </p:nvSpPr>
        <p:spPr>
          <a:xfrm>
            <a:off x="6048000" y="1656000"/>
            <a:ext cx="1149840" cy="285120"/>
          </a:xfrm>
          <a:prstGeom prst="rect">
            <a:avLst/>
          </a:prstGeom>
          <a:solidFill>
            <a:srgbClr val="ffff00">
              <a:alpha val="50000"/>
            </a:srgbClr>
          </a:solidFill>
          <a:ln>
            <a:solidFill>
              <a:srgbClr val="3465a4"/>
            </a:solidFill>
          </a:ln>
        </p:spPr>
        <p:style>
          <a:lnRef idx="0"/>
          <a:fillRef idx="0"/>
          <a:effectRef idx="0"/>
          <a:fontRef idx="minor"/>
        </p:style>
      </p:sp>
      <p:pic>
        <p:nvPicPr>
          <p:cNvPr id="538" name="" descr=""/>
          <p:cNvPicPr/>
          <p:nvPr/>
        </p:nvPicPr>
        <p:blipFill>
          <a:blip r:embed="rId5"/>
          <a:stretch/>
        </p:blipFill>
        <p:spPr>
          <a:xfrm>
            <a:off x="4023720" y="576000"/>
            <a:ext cx="581040" cy="1580760"/>
          </a:xfrm>
          <a:prstGeom prst="rect">
            <a:avLst/>
          </a:prstGeom>
          <a:ln>
            <a:noFill/>
          </a:ln>
        </p:spPr>
      </p:pic>
      <p:pic>
        <p:nvPicPr>
          <p:cNvPr id="539" name="" descr=""/>
          <p:cNvPicPr/>
          <p:nvPr/>
        </p:nvPicPr>
        <p:blipFill>
          <a:blip r:embed="rId6"/>
          <a:stretch/>
        </p:blipFill>
        <p:spPr>
          <a:xfrm>
            <a:off x="7200720" y="630720"/>
            <a:ext cx="1364040" cy="1454040"/>
          </a:xfrm>
          <a:prstGeom prst="rect">
            <a:avLst/>
          </a:prstGeom>
          <a:ln>
            <a:noFill/>
          </a:ln>
        </p:spPr>
      </p:pic>
      <p:sp>
        <p:nvSpPr>
          <p:cNvPr id="540" name="Line 5"/>
          <p:cNvSpPr/>
          <p:nvPr/>
        </p:nvSpPr>
        <p:spPr>
          <a:xfrm>
            <a:off x="1224000" y="1872000"/>
            <a:ext cx="216000" cy="0"/>
          </a:xfrm>
          <a:prstGeom prst="line">
            <a:avLst/>
          </a:prstGeom>
          <a:ln>
            <a:solidFill>
              <a:srgbClr val="3465a4"/>
            </a:solidFill>
            <a:tailEnd len="med" type="triangle" w="med"/>
          </a:ln>
        </p:spPr>
        <p:style>
          <a:lnRef idx="0"/>
          <a:fillRef idx="0"/>
          <a:effectRef idx="0"/>
          <a:fontRef idx="minor"/>
        </p:style>
      </p:sp>
      <p:sp>
        <p:nvSpPr>
          <p:cNvPr id="541" name="Line 6"/>
          <p:cNvSpPr/>
          <p:nvPr/>
        </p:nvSpPr>
        <p:spPr>
          <a:xfrm>
            <a:off x="2592000" y="1800000"/>
            <a:ext cx="216000" cy="0"/>
          </a:xfrm>
          <a:prstGeom prst="line">
            <a:avLst/>
          </a:prstGeom>
          <a:ln>
            <a:solidFill>
              <a:srgbClr val="3465a4"/>
            </a:solidFill>
            <a:tailEnd len="med" type="triangle" w="med"/>
          </a:ln>
        </p:spPr>
        <p:style>
          <a:lnRef idx="0"/>
          <a:fillRef idx="0"/>
          <a:effectRef idx="0"/>
          <a:fontRef idx="minor"/>
        </p:style>
      </p:sp>
      <p:sp>
        <p:nvSpPr>
          <p:cNvPr id="542" name="Line 7"/>
          <p:cNvSpPr/>
          <p:nvPr/>
        </p:nvSpPr>
        <p:spPr>
          <a:xfrm>
            <a:off x="3816000" y="1800000"/>
            <a:ext cx="216000" cy="0"/>
          </a:xfrm>
          <a:prstGeom prst="line">
            <a:avLst/>
          </a:prstGeom>
          <a:ln>
            <a:solidFill>
              <a:srgbClr val="3465a4"/>
            </a:solidFill>
            <a:tailEnd len="med" type="triangle" w="med"/>
          </a:ln>
        </p:spPr>
        <p:style>
          <a:lnRef idx="0"/>
          <a:fillRef idx="0"/>
          <a:effectRef idx="0"/>
          <a:fontRef idx="minor"/>
        </p:style>
      </p:sp>
      <p:sp>
        <p:nvSpPr>
          <p:cNvPr id="543" name="Line 8"/>
          <p:cNvSpPr/>
          <p:nvPr/>
        </p:nvSpPr>
        <p:spPr>
          <a:xfrm>
            <a:off x="4536000" y="1800000"/>
            <a:ext cx="1080000" cy="0"/>
          </a:xfrm>
          <a:prstGeom prst="line">
            <a:avLst/>
          </a:prstGeom>
          <a:ln>
            <a:solidFill>
              <a:srgbClr val="3465a4"/>
            </a:solidFill>
            <a:tailEnd len="med" type="triangle" w="med"/>
          </a:ln>
        </p:spPr>
        <p:style>
          <a:lnRef idx="0"/>
          <a:fillRef idx="0"/>
          <a:effectRef idx="0"/>
          <a:fontRef idx="minor"/>
        </p:style>
      </p:sp>
      <p:sp>
        <p:nvSpPr>
          <p:cNvPr id="544" name="Line 9"/>
          <p:cNvSpPr/>
          <p:nvPr/>
        </p:nvSpPr>
        <p:spPr>
          <a:xfrm>
            <a:off x="5976000" y="1800000"/>
            <a:ext cx="1224720" cy="0"/>
          </a:xfrm>
          <a:prstGeom prst="line">
            <a:avLst/>
          </a:prstGeom>
          <a:ln>
            <a:solidFill>
              <a:srgbClr val="3465a4"/>
            </a:solidFill>
            <a:tailEnd len="med" type="triangle" w="med"/>
          </a:ln>
        </p:spPr>
        <p:style>
          <a:lnRef idx="0"/>
          <a:fillRef idx="0"/>
          <a:effectRef idx="0"/>
          <a:fontRef idx="minor"/>
        </p:style>
      </p:sp>
      <p:sp>
        <p:nvSpPr>
          <p:cNvPr id="545" name="CustomShape 10"/>
          <p:cNvSpPr/>
          <p:nvPr/>
        </p:nvSpPr>
        <p:spPr>
          <a:xfrm>
            <a:off x="6336000" y="1656000"/>
            <a:ext cx="716760" cy="1861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700" spc="-1" strike="noStrike">
                <a:solidFill>
                  <a:srgbClr val="000000"/>
                </a:solidFill>
                <a:latin typeface="Arial"/>
                <a:ea typeface="DejaVu Sans"/>
              </a:rPr>
              <a:t>novel View?</a:t>
            </a:r>
            <a:endParaRPr b="0" lang="de-DE" sz="700" spc="-1" strike="noStrike">
              <a:latin typeface="Arial"/>
            </a:endParaRPr>
          </a:p>
        </p:txBody>
      </p:sp>
      <p:sp>
        <p:nvSpPr>
          <p:cNvPr id="546" name="Line 11"/>
          <p:cNvSpPr/>
          <p:nvPr/>
        </p:nvSpPr>
        <p:spPr>
          <a:xfrm flipH="1">
            <a:off x="6840000" y="504000"/>
            <a:ext cx="1080000" cy="0"/>
          </a:xfrm>
          <a:prstGeom prst="line">
            <a:avLst/>
          </a:prstGeom>
          <a:ln>
            <a:solidFill>
              <a:srgbClr val="3465a4"/>
            </a:solidFill>
            <a:tailEnd len="med" type="triangle" w="med"/>
          </a:ln>
        </p:spPr>
        <p:style>
          <a:lnRef idx="0"/>
          <a:fillRef idx="0"/>
          <a:effectRef idx="0"/>
          <a:fontRef idx="minor"/>
        </p:style>
      </p:sp>
      <p:sp>
        <p:nvSpPr>
          <p:cNvPr id="547" name="Line 12"/>
          <p:cNvSpPr/>
          <p:nvPr/>
        </p:nvSpPr>
        <p:spPr>
          <a:xfrm flipV="1">
            <a:off x="7911000" y="504000"/>
            <a:ext cx="9000" cy="160560"/>
          </a:xfrm>
          <a:prstGeom prst="line">
            <a:avLst/>
          </a:prstGeom>
          <a:ln>
            <a:solidFill>
              <a:srgbClr val="3465a4"/>
            </a:solidFill>
          </a:ln>
        </p:spPr>
        <p:style>
          <a:lnRef idx="0"/>
          <a:fillRef idx="0"/>
          <a:effectRef idx="0"/>
          <a:fontRef idx="minor"/>
        </p:style>
      </p:sp>
      <p:sp>
        <p:nvSpPr>
          <p:cNvPr id="548" name="CustomShape 13"/>
          <p:cNvSpPr/>
          <p:nvPr/>
        </p:nvSpPr>
        <p:spPr>
          <a:xfrm>
            <a:off x="7200000" y="360000"/>
            <a:ext cx="860760" cy="2851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700" spc="-1" strike="noStrike">
                <a:solidFill>
                  <a:srgbClr val="000000"/>
                </a:solidFill>
                <a:latin typeface="Arial"/>
                <a:ea typeface="DejaVu Sans"/>
              </a:rPr>
              <a:t>Keyframe selection</a:t>
            </a:r>
            <a:endParaRPr b="0" lang="de-DE" sz="7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9"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 - LF-Net</a:t>
            </a:r>
            <a:endParaRPr b="0" lang="de-DE" sz="3200" spc="-1" strike="noStrike">
              <a:latin typeface="Arial"/>
            </a:endParaRPr>
          </a:p>
        </p:txBody>
      </p:sp>
      <p:sp>
        <p:nvSpPr>
          <p:cNvPr id="550" name="CustomShape 2"/>
          <p:cNvSpPr/>
          <p:nvPr/>
        </p:nvSpPr>
        <p:spPr>
          <a:xfrm>
            <a:off x="576000" y="4916160"/>
            <a:ext cx="388512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700" spc="-1" strike="noStrike">
                <a:solidFill>
                  <a:srgbClr val="000000"/>
                </a:solidFill>
                <a:latin typeface="Calibri"/>
                <a:ea typeface="ＭＳ Ｐゴシック"/>
              </a:rPr>
              <a:t>Yuki Ono (2018).</a:t>
            </a:r>
            <a:r>
              <a:rPr b="0" lang="de-DE" sz="700" spc="-1" strike="noStrike">
                <a:solidFill>
                  <a:srgbClr val="000000"/>
                </a:solidFill>
                <a:latin typeface="Calibri"/>
                <a:ea typeface="ＭＳ Ｐゴシック"/>
              </a:rPr>
              <a:t>  </a:t>
            </a:r>
            <a:r>
              <a:rPr b="0" lang="de-DE" sz="700" spc="-1" strike="noStrike">
                <a:solidFill>
                  <a:srgbClr val="000000"/>
                </a:solidFill>
                <a:latin typeface="Arial"/>
                <a:ea typeface="DejaVu Sans"/>
              </a:rPr>
              <a:t>LF-Net: Learning local features from images. arXiv preprint arXiv:1805.09662</a:t>
            </a:r>
            <a:endParaRPr b="0" lang="de-DE" sz="700" spc="-1" strike="noStrike">
              <a:latin typeface="Arial"/>
            </a:endParaRPr>
          </a:p>
        </p:txBody>
      </p:sp>
      <p:pic>
        <p:nvPicPr>
          <p:cNvPr id="551" name="" descr=""/>
          <p:cNvPicPr/>
          <p:nvPr/>
        </p:nvPicPr>
        <p:blipFill>
          <a:blip r:embed="rId1"/>
          <a:stretch/>
        </p:blipFill>
        <p:spPr>
          <a:xfrm>
            <a:off x="747720" y="821880"/>
            <a:ext cx="8251200" cy="1337040"/>
          </a:xfrm>
          <a:prstGeom prst="rect">
            <a:avLst/>
          </a:prstGeom>
          <a:ln>
            <a:noFill/>
          </a:ln>
        </p:spPr>
      </p:pic>
      <p:sp>
        <p:nvSpPr>
          <p:cNvPr id="552" name="CustomShape 3"/>
          <p:cNvSpPr/>
          <p:nvPr/>
        </p:nvSpPr>
        <p:spPr>
          <a:xfrm>
            <a:off x="1297800" y="2816280"/>
            <a:ext cx="7413120" cy="1574640"/>
          </a:xfrm>
          <a:prstGeom prst="rect">
            <a:avLst/>
          </a:prstGeom>
          <a:noFill/>
          <a:ln>
            <a:noFill/>
          </a:ln>
        </p:spPr>
        <p:style>
          <a:lnRef idx="0"/>
          <a:fillRef idx="0"/>
          <a:effectRef idx="0"/>
          <a:fontRef idx="minor"/>
        </p:style>
        <p:txBody>
          <a:bodyPr lIns="90000" rIns="90000" tIns="45000" bIns="45000">
            <a:noAutofit/>
          </a:bodyPr>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Detektor erzeugt eine Skalen-Raum-Score-Karte</a:t>
            </a:r>
            <a:endParaRPr b="0" lang="de-DE" sz="1600" spc="-1" strike="noStrike">
              <a:latin typeface="Arial"/>
            </a:endParaRPr>
          </a:p>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 </a:t>
            </a:r>
            <a:endParaRPr b="0" lang="de-DE" sz="1600" spc="-1" strike="noStrike">
              <a:latin typeface="Arial"/>
            </a:endParaRPr>
          </a:p>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 </a:t>
            </a:r>
            <a:endParaRPr b="0" lang="de-DE" sz="1600" spc="-1" strike="noStrike">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3" name="CustomShape 1"/>
          <p:cNvSpPr/>
          <p:nvPr/>
        </p:nvSpPr>
        <p:spPr>
          <a:xfrm>
            <a:off x="3528000" y="2160000"/>
            <a:ext cx="1006920" cy="790920"/>
          </a:xfrm>
          <a:prstGeom prst="rect">
            <a:avLst/>
          </a:prstGeom>
          <a:solidFill>
            <a:srgbClr val="fffff0"/>
          </a:solidFill>
          <a:ln>
            <a:solidFill>
              <a:srgbClr val="3465a4"/>
            </a:solidFill>
          </a:ln>
        </p:spPr>
        <p:style>
          <a:lnRef idx="0"/>
          <a:fillRef idx="0"/>
          <a:effectRef idx="0"/>
          <a:fontRef idx="minor"/>
        </p:style>
      </p:sp>
      <p:sp>
        <p:nvSpPr>
          <p:cNvPr id="554" name="CustomShape 2"/>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 - LF-Net</a:t>
            </a:r>
            <a:endParaRPr b="0" lang="de-DE" sz="3200" spc="-1" strike="noStrike">
              <a:latin typeface="Arial"/>
            </a:endParaRPr>
          </a:p>
        </p:txBody>
      </p:sp>
      <p:sp>
        <p:nvSpPr>
          <p:cNvPr id="555" name="CustomShape 3"/>
          <p:cNvSpPr/>
          <p:nvPr/>
        </p:nvSpPr>
        <p:spPr>
          <a:xfrm>
            <a:off x="576000" y="4916160"/>
            <a:ext cx="388512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700" spc="-1" strike="noStrike">
                <a:solidFill>
                  <a:srgbClr val="000000"/>
                </a:solidFill>
                <a:latin typeface="Calibri"/>
                <a:ea typeface="ＭＳ Ｐゴシック"/>
              </a:rPr>
              <a:t>Yuki Ono (2018).</a:t>
            </a:r>
            <a:r>
              <a:rPr b="0" lang="de-DE" sz="700" spc="-1" strike="noStrike">
                <a:solidFill>
                  <a:srgbClr val="000000"/>
                </a:solidFill>
                <a:latin typeface="Calibri"/>
                <a:ea typeface="ＭＳ Ｐゴシック"/>
              </a:rPr>
              <a:t>  </a:t>
            </a:r>
            <a:r>
              <a:rPr b="0" lang="de-DE" sz="700" spc="-1" strike="noStrike">
                <a:solidFill>
                  <a:srgbClr val="000000"/>
                </a:solidFill>
                <a:latin typeface="Arial"/>
                <a:ea typeface="DejaVu Sans"/>
              </a:rPr>
              <a:t>LF-Net: Learning local features from images. arXiv preprint arXiv:1805.09662</a:t>
            </a:r>
            <a:endParaRPr b="0" lang="de-DE" sz="700" spc="-1" strike="noStrike">
              <a:latin typeface="Arial"/>
            </a:endParaRPr>
          </a:p>
        </p:txBody>
      </p:sp>
      <p:pic>
        <p:nvPicPr>
          <p:cNvPr id="556" name="" descr=""/>
          <p:cNvPicPr/>
          <p:nvPr/>
        </p:nvPicPr>
        <p:blipFill>
          <a:blip r:embed="rId1"/>
          <a:stretch/>
        </p:blipFill>
        <p:spPr>
          <a:xfrm>
            <a:off x="747720" y="821880"/>
            <a:ext cx="8251200" cy="1337040"/>
          </a:xfrm>
          <a:prstGeom prst="rect">
            <a:avLst/>
          </a:prstGeom>
          <a:ln>
            <a:noFill/>
          </a:ln>
        </p:spPr>
      </p:pic>
      <p:sp>
        <p:nvSpPr>
          <p:cNvPr id="557" name="CustomShape 4"/>
          <p:cNvSpPr/>
          <p:nvPr/>
        </p:nvSpPr>
        <p:spPr>
          <a:xfrm>
            <a:off x="1297800" y="2816280"/>
            <a:ext cx="7413120" cy="1574640"/>
          </a:xfrm>
          <a:prstGeom prst="rect">
            <a:avLst/>
          </a:prstGeom>
          <a:noFill/>
          <a:ln>
            <a:noFill/>
          </a:ln>
        </p:spPr>
        <p:style>
          <a:lnRef idx="0"/>
          <a:fillRef idx="0"/>
          <a:effectRef idx="0"/>
          <a:fontRef idx="minor"/>
        </p:style>
        <p:txBody>
          <a:bodyPr lIns="90000" rIns="90000" tIns="45000" bIns="45000">
            <a:noAutofit/>
          </a:bodyPr>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Detektor erzeugt eine Skalen-Raum-Score-Karte</a:t>
            </a:r>
            <a:endParaRPr b="0" lang="de-DE" sz="1600" spc="-1" strike="noStrike">
              <a:latin typeface="Arial"/>
            </a:endParaRPr>
          </a:p>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 </a:t>
            </a:r>
            <a:endParaRPr b="0" lang="de-DE" sz="1600" spc="-1" strike="noStrike">
              <a:latin typeface="Arial"/>
            </a:endParaRPr>
          </a:p>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 </a:t>
            </a:r>
            <a:endParaRPr b="0" lang="de-DE" sz="1600" spc="-1" strike="noStrike">
              <a:latin typeface="Arial"/>
            </a:endParaRPr>
          </a:p>
        </p:txBody>
      </p:sp>
      <p:sp>
        <p:nvSpPr>
          <p:cNvPr id="558" name="Line 5"/>
          <p:cNvSpPr/>
          <p:nvPr/>
        </p:nvSpPr>
        <p:spPr>
          <a:xfrm>
            <a:off x="3600000" y="2592000"/>
            <a:ext cx="432000" cy="72000"/>
          </a:xfrm>
          <a:prstGeom prst="line">
            <a:avLst/>
          </a:prstGeom>
          <a:ln>
            <a:solidFill>
              <a:srgbClr val="3465a4"/>
            </a:solidFill>
            <a:tailEnd len="med" type="triangle" w="med"/>
          </a:ln>
        </p:spPr>
        <p:style>
          <a:lnRef idx="0"/>
          <a:fillRef idx="0"/>
          <a:effectRef idx="0"/>
          <a:fontRef idx="minor"/>
        </p:style>
      </p:sp>
      <p:sp>
        <p:nvSpPr>
          <p:cNvPr id="559" name="Line 6"/>
          <p:cNvSpPr/>
          <p:nvPr/>
        </p:nvSpPr>
        <p:spPr>
          <a:xfrm>
            <a:off x="4248000" y="2232000"/>
            <a:ext cx="144000" cy="360000"/>
          </a:xfrm>
          <a:prstGeom prst="line">
            <a:avLst/>
          </a:prstGeom>
          <a:ln>
            <a:solidFill>
              <a:srgbClr val="3465a4"/>
            </a:solidFill>
            <a:tailEnd len="med" type="triangle" w="med"/>
          </a:ln>
        </p:spPr>
        <p:style>
          <a:lnRef idx="0"/>
          <a:fillRef idx="0"/>
          <a:effectRef idx="0"/>
          <a:fontRef idx="minor"/>
        </p:style>
      </p:sp>
      <p:sp>
        <p:nvSpPr>
          <p:cNvPr id="560" name="Line 7"/>
          <p:cNvSpPr/>
          <p:nvPr/>
        </p:nvSpPr>
        <p:spPr>
          <a:xfrm flipV="1">
            <a:off x="3600000" y="2816280"/>
            <a:ext cx="648000" cy="63720"/>
          </a:xfrm>
          <a:prstGeom prst="line">
            <a:avLst/>
          </a:prstGeom>
          <a:ln>
            <a:solidFill>
              <a:srgbClr val="3465a4"/>
            </a:solidFill>
            <a:tailEnd len="med" type="triangle" w="med"/>
          </a:ln>
        </p:spPr>
        <p:style>
          <a:lnRef idx="0"/>
          <a:fillRef idx="0"/>
          <a:effectRef idx="0"/>
          <a:fontRef idx="minor"/>
        </p:style>
      </p:sp>
      <p:sp>
        <p:nvSpPr>
          <p:cNvPr id="561" name="Line 8"/>
          <p:cNvSpPr/>
          <p:nvPr/>
        </p:nvSpPr>
        <p:spPr>
          <a:xfrm flipV="1">
            <a:off x="3744000" y="2232000"/>
            <a:ext cx="360000" cy="144000"/>
          </a:xfrm>
          <a:prstGeom prst="line">
            <a:avLst/>
          </a:prstGeom>
          <a:ln>
            <a:solidFill>
              <a:srgbClr val="3465a4"/>
            </a:solidFill>
            <a:tailEnd len="med" type="triangle" w="med"/>
          </a:ln>
        </p:spPr>
        <p:style>
          <a:lnRef idx="0"/>
          <a:fillRef idx="0"/>
          <a:effectRef idx="0"/>
          <a:fontRef idx="minor"/>
        </p:style>
      </p:sp>
      <p:sp>
        <p:nvSpPr>
          <p:cNvPr id="562" name="CustomShape 9"/>
          <p:cNvSpPr/>
          <p:nvPr/>
        </p:nvSpPr>
        <p:spPr>
          <a:xfrm>
            <a:off x="4392000" y="2680560"/>
            <a:ext cx="142920" cy="134640"/>
          </a:xfrm>
          <a:prstGeom prst="ellipse">
            <a:avLst/>
          </a:prstGeom>
          <a:solidFill>
            <a:srgbClr val="ff6347"/>
          </a:solidFill>
          <a:ln>
            <a:solidFill>
              <a:srgbClr val="3465a4"/>
            </a:solid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3" name="CustomShape 1"/>
          <p:cNvSpPr/>
          <p:nvPr/>
        </p:nvSpPr>
        <p:spPr>
          <a:xfrm>
            <a:off x="3528000" y="2160000"/>
            <a:ext cx="1006920" cy="790920"/>
          </a:xfrm>
          <a:prstGeom prst="rect">
            <a:avLst/>
          </a:prstGeom>
          <a:solidFill>
            <a:srgbClr val="fffff0"/>
          </a:solidFill>
          <a:ln>
            <a:solidFill>
              <a:srgbClr val="3465a4"/>
            </a:solidFill>
          </a:ln>
        </p:spPr>
        <p:style>
          <a:lnRef idx="0"/>
          <a:fillRef idx="0"/>
          <a:effectRef idx="0"/>
          <a:fontRef idx="minor"/>
        </p:style>
      </p:sp>
      <p:sp>
        <p:nvSpPr>
          <p:cNvPr id="564" name="CustomShape 2"/>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 - LF-Net</a:t>
            </a:r>
            <a:endParaRPr b="0" lang="de-DE" sz="3200" spc="-1" strike="noStrike">
              <a:latin typeface="Arial"/>
            </a:endParaRPr>
          </a:p>
        </p:txBody>
      </p:sp>
      <p:sp>
        <p:nvSpPr>
          <p:cNvPr id="565" name="CustomShape 3"/>
          <p:cNvSpPr/>
          <p:nvPr/>
        </p:nvSpPr>
        <p:spPr>
          <a:xfrm>
            <a:off x="576000" y="4916160"/>
            <a:ext cx="388512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700" spc="-1" strike="noStrike">
                <a:solidFill>
                  <a:srgbClr val="000000"/>
                </a:solidFill>
                <a:latin typeface="Calibri"/>
                <a:ea typeface="ＭＳ Ｐゴシック"/>
              </a:rPr>
              <a:t>Yuki Ono (2018).</a:t>
            </a:r>
            <a:r>
              <a:rPr b="0" lang="de-DE" sz="700" spc="-1" strike="noStrike">
                <a:solidFill>
                  <a:srgbClr val="000000"/>
                </a:solidFill>
                <a:latin typeface="Calibri"/>
                <a:ea typeface="ＭＳ Ｐゴシック"/>
              </a:rPr>
              <a:t>  </a:t>
            </a:r>
            <a:r>
              <a:rPr b="0" lang="de-DE" sz="700" spc="-1" strike="noStrike">
                <a:solidFill>
                  <a:srgbClr val="000000"/>
                </a:solidFill>
                <a:latin typeface="Arial"/>
                <a:ea typeface="DejaVu Sans"/>
              </a:rPr>
              <a:t>LF-Net: Learning local features from images. arXiv preprint arXiv:1805.09662</a:t>
            </a:r>
            <a:endParaRPr b="0" lang="de-DE" sz="700" spc="-1" strike="noStrike">
              <a:latin typeface="Arial"/>
            </a:endParaRPr>
          </a:p>
        </p:txBody>
      </p:sp>
      <p:pic>
        <p:nvPicPr>
          <p:cNvPr id="566" name="" descr=""/>
          <p:cNvPicPr/>
          <p:nvPr/>
        </p:nvPicPr>
        <p:blipFill>
          <a:blip r:embed="rId1"/>
          <a:stretch/>
        </p:blipFill>
        <p:spPr>
          <a:xfrm>
            <a:off x="747720" y="821880"/>
            <a:ext cx="8251200" cy="1337040"/>
          </a:xfrm>
          <a:prstGeom prst="rect">
            <a:avLst/>
          </a:prstGeom>
          <a:ln>
            <a:noFill/>
          </a:ln>
        </p:spPr>
      </p:pic>
      <p:sp>
        <p:nvSpPr>
          <p:cNvPr id="567" name="CustomShape 4"/>
          <p:cNvSpPr/>
          <p:nvPr/>
        </p:nvSpPr>
        <p:spPr>
          <a:xfrm>
            <a:off x="1297800" y="2816280"/>
            <a:ext cx="7413120" cy="1574640"/>
          </a:xfrm>
          <a:prstGeom prst="rect">
            <a:avLst/>
          </a:prstGeom>
          <a:noFill/>
          <a:ln>
            <a:noFill/>
          </a:ln>
        </p:spPr>
        <p:style>
          <a:lnRef idx="0"/>
          <a:fillRef idx="0"/>
          <a:effectRef idx="0"/>
          <a:fontRef idx="minor"/>
        </p:style>
        <p:txBody>
          <a:bodyPr lIns="90000" rIns="90000" tIns="45000" bIns="45000">
            <a:noAutofit/>
          </a:bodyPr>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Detektor erzeugt eine Skalen-Raum-Score-Karte</a:t>
            </a:r>
            <a:endParaRPr b="0" lang="de-DE" sz="1600" spc="-1" strike="noStrike">
              <a:latin typeface="Arial"/>
            </a:endParaRPr>
          </a:p>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Bildausschnitte um Keypoints mit Sampler Netz (STN) erzeugt Patches</a:t>
            </a:r>
            <a:endParaRPr b="0" lang="de-DE" sz="1600" spc="-1" strike="noStrike">
              <a:latin typeface="Arial"/>
            </a:endParaRPr>
          </a:p>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 </a:t>
            </a:r>
            <a:endParaRPr b="0" lang="de-DE" sz="1600" spc="-1" strike="noStrike">
              <a:latin typeface="Arial"/>
            </a:endParaRPr>
          </a:p>
        </p:txBody>
      </p:sp>
      <p:sp>
        <p:nvSpPr>
          <p:cNvPr id="568" name="Line 5"/>
          <p:cNvSpPr/>
          <p:nvPr/>
        </p:nvSpPr>
        <p:spPr>
          <a:xfrm>
            <a:off x="3600000" y="2592000"/>
            <a:ext cx="432000" cy="72000"/>
          </a:xfrm>
          <a:prstGeom prst="line">
            <a:avLst/>
          </a:prstGeom>
          <a:ln>
            <a:solidFill>
              <a:srgbClr val="3465a4"/>
            </a:solidFill>
            <a:tailEnd len="med" type="triangle" w="med"/>
          </a:ln>
        </p:spPr>
        <p:style>
          <a:lnRef idx="0"/>
          <a:fillRef idx="0"/>
          <a:effectRef idx="0"/>
          <a:fontRef idx="minor"/>
        </p:style>
      </p:sp>
      <p:sp>
        <p:nvSpPr>
          <p:cNvPr id="569" name="Line 6"/>
          <p:cNvSpPr/>
          <p:nvPr/>
        </p:nvSpPr>
        <p:spPr>
          <a:xfrm>
            <a:off x="4248000" y="2232000"/>
            <a:ext cx="144000" cy="360000"/>
          </a:xfrm>
          <a:prstGeom prst="line">
            <a:avLst/>
          </a:prstGeom>
          <a:ln>
            <a:solidFill>
              <a:srgbClr val="3465a4"/>
            </a:solidFill>
            <a:tailEnd len="med" type="triangle" w="med"/>
          </a:ln>
        </p:spPr>
        <p:style>
          <a:lnRef idx="0"/>
          <a:fillRef idx="0"/>
          <a:effectRef idx="0"/>
          <a:fontRef idx="minor"/>
        </p:style>
      </p:sp>
      <p:sp>
        <p:nvSpPr>
          <p:cNvPr id="570" name="Line 7"/>
          <p:cNvSpPr/>
          <p:nvPr/>
        </p:nvSpPr>
        <p:spPr>
          <a:xfrm flipV="1">
            <a:off x="3600000" y="2816280"/>
            <a:ext cx="648000" cy="63720"/>
          </a:xfrm>
          <a:prstGeom prst="line">
            <a:avLst/>
          </a:prstGeom>
          <a:ln>
            <a:solidFill>
              <a:srgbClr val="3465a4"/>
            </a:solidFill>
            <a:tailEnd len="med" type="triangle" w="med"/>
          </a:ln>
        </p:spPr>
        <p:style>
          <a:lnRef idx="0"/>
          <a:fillRef idx="0"/>
          <a:effectRef idx="0"/>
          <a:fontRef idx="minor"/>
        </p:style>
      </p:sp>
      <p:sp>
        <p:nvSpPr>
          <p:cNvPr id="571" name="Line 8"/>
          <p:cNvSpPr/>
          <p:nvPr/>
        </p:nvSpPr>
        <p:spPr>
          <a:xfrm flipV="1">
            <a:off x="3744000" y="2232000"/>
            <a:ext cx="360000" cy="144000"/>
          </a:xfrm>
          <a:prstGeom prst="line">
            <a:avLst/>
          </a:prstGeom>
          <a:ln>
            <a:solidFill>
              <a:srgbClr val="3465a4"/>
            </a:solidFill>
            <a:tailEnd len="med" type="triangle" w="med"/>
          </a:ln>
        </p:spPr>
        <p:style>
          <a:lnRef idx="0"/>
          <a:fillRef idx="0"/>
          <a:effectRef idx="0"/>
          <a:fontRef idx="minor"/>
        </p:style>
      </p:sp>
      <p:sp>
        <p:nvSpPr>
          <p:cNvPr id="572" name="CustomShape 9"/>
          <p:cNvSpPr/>
          <p:nvPr/>
        </p:nvSpPr>
        <p:spPr>
          <a:xfrm>
            <a:off x="4392000" y="2680560"/>
            <a:ext cx="142920" cy="134640"/>
          </a:xfrm>
          <a:prstGeom prst="ellipse">
            <a:avLst/>
          </a:prstGeom>
          <a:solidFill>
            <a:srgbClr val="ff6347"/>
          </a:solidFill>
          <a:ln>
            <a:solidFill>
              <a:srgbClr val="3465a4"/>
            </a:solid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3" name="CustomShape 1"/>
          <p:cNvSpPr/>
          <p:nvPr/>
        </p:nvSpPr>
        <p:spPr>
          <a:xfrm>
            <a:off x="3528000" y="2160000"/>
            <a:ext cx="1006920" cy="790920"/>
          </a:xfrm>
          <a:prstGeom prst="rect">
            <a:avLst/>
          </a:prstGeom>
          <a:solidFill>
            <a:srgbClr val="fffff0"/>
          </a:solidFill>
          <a:ln>
            <a:solidFill>
              <a:srgbClr val="3465a4"/>
            </a:solidFill>
          </a:ln>
        </p:spPr>
        <p:style>
          <a:lnRef idx="0"/>
          <a:fillRef idx="0"/>
          <a:effectRef idx="0"/>
          <a:fontRef idx="minor"/>
        </p:style>
      </p:sp>
      <p:sp>
        <p:nvSpPr>
          <p:cNvPr id="574" name="CustomShape 2"/>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BundleTrack - LF-Net</a:t>
            </a:r>
            <a:endParaRPr b="0" lang="de-DE" sz="3200" spc="-1" strike="noStrike">
              <a:latin typeface="Arial"/>
            </a:endParaRPr>
          </a:p>
        </p:txBody>
      </p:sp>
      <p:sp>
        <p:nvSpPr>
          <p:cNvPr id="575" name="CustomShape 3"/>
          <p:cNvSpPr/>
          <p:nvPr/>
        </p:nvSpPr>
        <p:spPr>
          <a:xfrm>
            <a:off x="576000" y="4916160"/>
            <a:ext cx="388512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700" spc="-1" strike="noStrike">
                <a:solidFill>
                  <a:srgbClr val="000000"/>
                </a:solidFill>
                <a:latin typeface="Calibri"/>
                <a:ea typeface="ＭＳ Ｐゴシック"/>
              </a:rPr>
              <a:t>Yuki Ono (2018).</a:t>
            </a:r>
            <a:r>
              <a:rPr b="0" lang="de-DE" sz="700" spc="-1" strike="noStrike">
                <a:solidFill>
                  <a:srgbClr val="000000"/>
                </a:solidFill>
                <a:latin typeface="Calibri"/>
                <a:ea typeface="ＭＳ Ｐゴシック"/>
              </a:rPr>
              <a:t>  </a:t>
            </a:r>
            <a:r>
              <a:rPr b="0" lang="de-DE" sz="700" spc="-1" strike="noStrike">
                <a:solidFill>
                  <a:srgbClr val="000000"/>
                </a:solidFill>
                <a:latin typeface="Arial"/>
                <a:ea typeface="DejaVu Sans"/>
              </a:rPr>
              <a:t>LF-Net: Learning local features from images. arXiv preprint arXiv:1805.09662</a:t>
            </a:r>
            <a:endParaRPr b="0" lang="de-DE" sz="700" spc="-1" strike="noStrike">
              <a:latin typeface="Arial"/>
            </a:endParaRPr>
          </a:p>
        </p:txBody>
      </p:sp>
      <p:pic>
        <p:nvPicPr>
          <p:cNvPr id="576" name="" descr=""/>
          <p:cNvPicPr/>
          <p:nvPr/>
        </p:nvPicPr>
        <p:blipFill>
          <a:blip r:embed="rId1"/>
          <a:stretch/>
        </p:blipFill>
        <p:spPr>
          <a:xfrm>
            <a:off x="747720" y="821880"/>
            <a:ext cx="8251200" cy="1337040"/>
          </a:xfrm>
          <a:prstGeom prst="rect">
            <a:avLst/>
          </a:prstGeom>
          <a:ln>
            <a:noFill/>
          </a:ln>
        </p:spPr>
      </p:pic>
      <p:sp>
        <p:nvSpPr>
          <p:cNvPr id="577" name="CustomShape 4"/>
          <p:cNvSpPr/>
          <p:nvPr/>
        </p:nvSpPr>
        <p:spPr>
          <a:xfrm>
            <a:off x="1297800" y="2816280"/>
            <a:ext cx="7413120" cy="1574640"/>
          </a:xfrm>
          <a:prstGeom prst="rect">
            <a:avLst/>
          </a:prstGeom>
          <a:noFill/>
          <a:ln>
            <a:noFill/>
          </a:ln>
        </p:spPr>
        <p:style>
          <a:lnRef idx="0"/>
          <a:fillRef idx="0"/>
          <a:effectRef idx="0"/>
          <a:fontRef idx="minor"/>
        </p:style>
        <p:txBody>
          <a:bodyPr lIns="90000" rIns="90000" tIns="45000" bIns="45000">
            <a:noAutofit/>
          </a:bodyPr>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Detektor erzeugt eine Skalen-Raum-Score-Karte</a:t>
            </a:r>
            <a:endParaRPr b="0" lang="de-DE" sz="1600" spc="-1" strike="noStrike">
              <a:latin typeface="Arial"/>
            </a:endParaRPr>
          </a:p>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Bildausschnitte um Keypoints mit Sampler Netz (STN) erzeugt Patches</a:t>
            </a:r>
            <a:endParaRPr b="0" lang="de-DE" sz="1600" spc="-1" strike="noStrike">
              <a:latin typeface="Arial"/>
            </a:endParaRPr>
          </a:p>
          <a:p>
            <a:pPr marL="216000" indent="-213840">
              <a:lnSpc>
                <a:spcPct val="200000"/>
              </a:lnSpc>
              <a:buClr>
                <a:srgbClr val="000000"/>
              </a:buClr>
              <a:buFont typeface="StarSymbol"/>
              <a:buAutoNum type="arabicParenR"/>
            </a:pPr>
            <a:r>
              <a:rPr b="0" lang="de-DE" sz="1600" spc="-1" strike="noStrike">
                <a:solidFill>
                  <a:srgbClr val="000000"/>
                </a:solidFill>
                <a:latin typeface="Arial"/>
                <a:ea typeface="DejaVu Sans"/>
              </a:rPr>
              <a:t>Deskriptor erzeugt für jeden Patch einen Deskriptor</a:t>
            </a:r>
            <a:endParaRPr b="0" lang="de-DE" sz="1600" spc="-1" strike="noStrike">
              <a:latin typeface="Arial"/>
            </a:endParaRPr>
          </a:p>
        </p:txBody>
      </p:sp>
      <p:sp>
        <p:nvSpPr>
          <p:cNvPr id="578" name="Line 5"/>
          <p:cNvSpPr/>
          <p:nvPr/>
        </p:nvSpPr>
        <p:spPr>
          <a:xfrm>
            <a:off x="3600000" y="2592000"/>
            <a:ext cx="432000" cy="72000"/>
          </a:xfrm>
          <a:prstGeom prst="line">
            <a:avLst/>
          </a:prstGeom>
          <a:ln>
            <a:solidFill>
              <a:srgbClr val="3465a4"/>
            </a:solidFill>
            <a:tailEnd len="med" type="triangle" w="med"/>
          </a:ln>
        </p:spPr>
        <p:style>
          <a:lnRef idx="0"/>
          <a:fillRef idx="0"/>
          <a:effectRef idx="0"/>
          <a:fontRef idx="minor"/>
        </p:style>
      </p:sp>
      <p:sp>
        <p:nvSpPr>
          <p:cNvPr id="579" name="Line 6"/>
          <p:cNvSpPr/>
          <p:nvPr/>
        </p:nvSpPr>
        <p:spPr>
          <a:xfrm>
            <a:off x="4248000" y="2232000"/>
            <a:ext cx="144000" cy="360000"/>
          </a:xfrm>
          <a:prstGeom prst="line">
            <a:avLst/>
          </a:prstGeom>
          <a:ln>
            <a:solidFill>
              <a:srgbClr val="3465a4"/>
            </a:solidFill>
            <a:tailEnd len="med" type="triangle" w="med"/>
          </a:ln>
        </p:spPr>
        <p:style>
          <a:lnRef idx="0"/>
          <a:fillRef idx="0"/>
          <a:effectRef idx="0"/>
          <a:fontRef idx="minor"/>
        </p:style>
      </p:sp>
      <p:sp>
        <p:nvSpPr>
          <p:cNvPr id="580" name="Line 7"/>
          <p:cNvSpPr/>
          <p:nvPr/>
        </p:nvSpPr>
        <p:spPr>
          <a:xfrm flipV="1">
            <a:off x="3600000" y="2816280"/>
            <a:ext cx="648000" cy="63720"/>
          </a:xfrm>
          <a:prstGeom prst="line">
            <a:avLst/>
          </a:prstGeom>
          <a:ln>
            <a:solidFill>
              <a:srgbClr val="3465a4"/>
            </a:solidFill>
            <a:tailEnd len="med" type="triangle" w="med"/>
          </a:ln>
        </p:spPr>
        <p:style>
          <a:lnRef idx="0"/>
          <a:fillRef idx="0"/>
          <a:effectRef idx="0"/>
          <a:fontRef idx="minor"/>
        </p:style>
      </p:sp>
      <p:sp>
        <p:nvSpPr>
          <p:cNvPr id="581" name="Line 8"/>
          <p:cNvSpPr/>
          <p:nvPr/>
        </p:nvSpPr>
        <p:spPr>
          <a:xfrm flipV="1">
            <a:off x="3744000" y="2232000"/>
            <a:ext cx="360000" cy="144000"/>
          </a:xfrm>
          <a:prstGeom prst="line">
            <a:avLst/>
          </a:prstGeom>
          <a:ln>
            <a:solidFill>
              <a:srgbClr val="3465a4"/>
            </a:solidFill>
            <a:tailEnd len="med" type="triangle" w="med"/>
          </a:ln>
        </p:spPr>
        <p:style>
          <a:lnRef idx="0"/>
          <a:fillRef idx="0"/>
          <a:effectRef idx="0"/>
          <a:fontRef idx="minor"/>
        </p:style>
      </p:sp>
      <p:sp>
        <p:nvSpPr>
          <p:cNvPr id="582" name="CustomShape 9"/>
          <p:cNvSpPr/>
          <p:nvPr/>
        </p:nvSpPr>
        <p:spPr>
          <a:xfrm>
            <a:off x="4392000" y="2680560"/>
            <a:ext cx="142920" cy="134640"/>
          </a:xfrm>
          <a:prstGeom prst="ellipse">
            <a:avLst/>
          </a:prstGeom>
          <a:solidFill>
            <a:srgbClr val="ff6347"/>
          </a:solidFill>
          <a:ln>
            <a:solidFill>
              <a:srgbClr val="3465a4"/>
            </a:solid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3" name="CustomShape 1"/>
          <p:cNvSpPr/>
          <p:nvPr/>
        </p:nvSpPr>
        <p:spPr>
          <a:xfrm>
            <a:off x="720000" y="36000"/>
            <a:ext cx="8219880" cy="5662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Gliederung</a:t>
            </a:r>
            <a:endParaRPr b="0" lang="de-DE" sz="3200" spc="-1" strike="noStrike">
              <a:latin typeface="Arial"/>
            </a:endParaRPr>
          </a:p>
        </p:txBody>
      </p:sp>
      <p:sp>
        <p:nvSpPr>
          <p:cNvPr id="584" name="CustomShape 2"/>
          <p:cNvSpPr/>
          <p:nvPr/>
        </p:nvSpPr>
        <p:spPr>
          <a:xfrm>
            <a:off x="720000" y="770400"/>
            <a:ext cx="8219880" cy="3894120"/>
          </a:xfrm>
          <a:prstGeom prst="rect">
            <a:avLst/>
          </a:prstGeom>
          <a:noFill/>
          <a:ln>
            <a:noFill/>
          </a:ln>
        </p:spPr>
        <p:style>
          <a:lnRef idx="0"/>
          <a:fillRef idx="0"/>
          <a:effectRef idx="0"/>
          <a:fontRef idx="minor"/>
        </p:style>
        <p:txBody>
          <a:bodyPr lIns="90000" rIns="90000" tIns="45000" bIns="45000">
            <a:noAutofit/>
          </a:bodyPr>
          <a:p>
            <a:pPr marL="342000" indent="-332280">
              <a:lnSpc>
                <a:spcPct val="100000"/>
              </a:lnSpc>
              <a:spcBef>
                <a:spcPts val="1800"/>
              </a:spcBef>
              <a:buClr>
                <a:srgbClr val="004b83"/>
              </a:buClr>
              <a:buFont typeface="StarSymbol"/>
              <a:buAutoNum type="arabicPeriod"/>
            </a:pPr>
            <a:r>
              <a:rPr b="1" lang="de-DE" sz="2200" spc="-1" strike="noStrike">
                <a:solidFill>
                  <a:srgbClr val="778899"/>
                </a:solidFill>
                <a:latin typeface="Calibri"/>
                <a:ea typeface="DejaVu Sans"/>
              </a:rPr>
              <a:t>Motivation</a:t>
            </a:r>
            <a:r>
              <a:rPr b="1" lang="de-DE" sz="2200" spc="-1" strike="noStrike">
                <a:solidFill>
                  <a:srgbClr val="004b83"/>
                </a:solidFill>
                <a:latin typeface="Calibri"/>
                <a:ea typeface="DejaVu Sans"/>
              </a:rPr>
              <a:t> </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778899"/>
                </a:solidFill>
                <a:latin typeface="Calibri"/>
                <a:ea typeface="DejaVu Sans"/>
              </a:rPr>
              <a:t>Probleme</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778899"/>
                </a:solidFill>
                <a:latin typeface="Calibri"/>
                <a:ea typeface="DejaVu Sans"/>
              </a:rPr>
              <a:t>Vergleichbarkeit</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778899"/>
                </a:solidFill>
                <a:latin typeface="Calibri"/>
                <a:ea typeface="DejaVu Sans"/>
              </a:rPr>
              <a:t>Übersicht unterschiedlicher Verfahren</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778899"/>
                </a:solidFill>
                <a:latin typeface="Calibri"/>
                <a:ea typeface="DejaVu Sans"/>
              </a:rPr>
              <a:t>Teaser</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778899"/>
                </a:solidFill>
                <a:latin typeface="Calibri"/>
                <a:ea typeface="DejaVu Sans"/>
              </a:rPr>
              <a:t>BundleTrack</a:t>
            </a:r>
            <a:endParaRPr b="0" lang="de-DE" sz="2200" spc="-1" strike="noStrike">
              <a:latin typeface="Arial"/>
            </a:endParaRPr>
          </a:p>
          <a:p>
            <a:pPr marL="342000" indent="-332280">
              <a:lnSpc>
                <a:spcPct val="100000"/>
              </a:lnSpc>
              <a:spcBef>
                <a:spcPts val="1800"/>
              </a:spcBef>
              <a:buClr>
                <a:srgbClr val="004b83"/>
              </a:buClr>
              <a:buFont typeface="StarSymbol"/>
              <a:buAutoNum type="arabicPeriod"/>
            </a:pPr>
            <a:r>
              <a:rPr b="1" lang="de-DE" sz="2200" spc="-1" strike="noStrike">
                <a:solidFill>
                  <a:srgbClr val="004b83"/>
                </a:solidFill>
                <a:latin typeface="Calibri"/>
                <a:ea typeface="DejaVu Sans"/>
              </a:rPr>
              <a:t>Vergleich &amp; Fazit</a:t>
            </a:r>
            <a:endParaRPr b="0" lang="de-DE" sz="2200" spc="-1" strike="noStrike">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5"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Vergleich auf NOCS Datensatz</a:t>
            </a:r>
            <a:endParaRPr b="0" lang="de-DE" sz="3200" spc="-1" strike="noStrike">
              <a:latin typeface="Arial"/>
            </a:endParaRPr>
          </a:p>
        </p:txBody>
      </p:sp>
      <p:graphicFrame>
        <p:nvGraphicFramePr>
          <p:cNvPr id="586" name=""/>
          <p:cNvGraphicFramePr/>
          <p:nvPr/>
        </p:nvGraphicFramePr>
        <p:xfrm>
          <a:off x="561960" y="738000"/>
          <a:ext cx="8518320" cy="4270320"/>
        </p:xfrm>
        <a:graphic>
          <a:graphicData uri="http://schemas.openxmlformats.org/drawingml/2006/chart">
            <c:chart xmlns:c="http://schemas.openxmlformats.org/drawingml/2006/chart" xmlns:r="http://schemas.openxmlformats.org/officeDocument/2006/relationships" r:id="rId1"/>
          </a:graphicData>
        </a:graphic>
      </p:graphicFrame>
      <p:pic>
        <p:nvPicPr>
          <p:cNvPr id="587" name="" descr=""/>
          <p:cNvPicPr/>
          <p:nvPr/>
        </p:nvPicPr>
        <p:blipFill>
          <a:blip r:embed="rId2"/>
          <a:stretch/>
        </p:blipFill>
        <p:spPr>
          <a:xfrm>
            <a:off x="576000" y="779400"/>
            <a:ext cx="8480520" cy="4228920"/>
          </a:xfrm>
          <a:prstGeom prst="rect">
            <a:avLst/>
          </a:prstGeom>
          <a:ln>
            <a:noFill/>
          </a:ln>
        </p:spPr>
      </p:pic>
      <p:pic>
        <p:nvPicPr>
          <p:cNvPr id="588" name="" descr=""/>
          <p:cNvPicPr/>
          <p:nvPr/>
        </p:nvPicPr>
        <p:blipFill>
          <a:blip r:embed="rId3"/>
          <a:stretch/>
        </p:blipFill>
        <p:spPr>
          <a:xfrm>
            <a:off x="7966440" y="1512000"/>
            <a:ext cx="1033560" cy="641160"/>
          </a:xfrm>
          <a:prstGeom prst="rect">
            <a:avLst/>
          </a:prstGeom>
          <a:ln>
            <a:noFill/>
          </a:ln>
        </p:spPr>
      </p:pic>
      <p:sp>
        <p:nvSpPr>
          <p:cNvPr id="589" name="CustomShape 2"/>
          <p:cNvSpPr/>
          <p:nvPr/>
        </p:nvSpPr>
        <p:spPr>
          <a:xfrm>
            <a:off x="8064000" y="1224000"/>
            <a:ext cx="941400" cy="21744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800" spc="-1" strike="noStrike">
                <a:solidFill>
                  <a:srgbClr val="000000"/>
                </a:solidFill>
                <a:latin typeface="Arial"/>
                <a:ea typeface="DejaVu Sans"/>
              </a:rPr>
              <a:t>[5°5cm Beispiel]</a:t>
            </a:r>
            <a:endParaRPr b="0" lang="de-DE" sz="800" spc="-1" strike="noStrike">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0"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Vergleich</a:t>
            </a:r>
            <a:endParaRPr b="0" lang="de-DE" sz="3200" spc="-1" strike="noStrike">
              <a:latin typeface="Arial"/>
            </a:endParaRPr>
          </a:p>
        </p:txBody>
      </p:sp>
      <p:pic>
        <p:nvPicPr>
          <p:cNvPr id="591" name="" descr=""/>
          <p:cNvPicPr/>
          <p:nvPr/>
        </p:nvPicPr>
        <p:blipFill>
          <a:blip r:embed="rId1"/>
          <a:stretch/>
        </p:blipFill>
        <p:spPr>
          <a:xfrm>
            <a:off x="1032480" y="864000"/>
            <a:ext cx="7028640" cy="3952080"/>
          </a:xfrm>
          <a:prstGeom prst="rect">
            <a:avLst/>
          </a:prstGeom>
          <a:ln>
            <a:noFill/>
          </a:ln>
        </p:spPr>
      </p:pic>
      <p:sp>
        <p:nvSpPr>
          <p:cNvPr id="592" name="CustomShape 2"/>
          <p:cNvSpPr/>
          <p:nvPr/>
        </p:nvSpPr>
        <p:spPr>
          <a:xfrm>
            <a:off x="576000" y="4916160"/>
            <a:ext cx="4172040" cy="19620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600" spc="-1" strike="noStrike">
                <a:solidFill>
                  <a:srgbClr val="000000"/>
                </a:solidFill>
                <a:latin typeface="Calibri"/>
                <a:ea typeface="ＭＳ Ｐゴシック"/>
              </a:rPr>
              <a:t>Bowen Wen (2021).</a:t>
            </a:r>
            <a:r>
              <a:rPr b="0" lang="de-DE" sz="700" spc="-1" strike="noStrike">
                <a:solidFill>
                  <a:srgbClr val="000000"/>
                </a:solidFill>
                <a:latin typeface="Calibri"/>
                <a:ea typeface="ＭＳ Ｐゴシック"/>
              </a:rPr>
              <a:t>  </a:t>
            </a:r>
            <a:r>
              <a:rPr b="0" lang="de-DE" sz="600" spc="-1" strike="noStrike">
                <a:solidFill>
                  <a:srgbClr val="000000"/>
                </a:solidFill>
                <a:latin typeface="Arial"/>
                <a:ea typeface="DejaVu Sans"/>
              </a:rPr>
              <a:t>BundleTrack Comparison, https://www.youtube.com/watch?v=89pnv3M_84g</a:t>
            </a:r>
            <a:endParaRPr b="0" lang="de-DE" sz="600" spc="-1" strike="noStrike">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3" name="CustomShape 1"/>
          <p:cNvSpPr/>
          <p:nvPr/>
        </p:nvSpPr>
        <p:spPr>
          <a:xfrm>
            <a:off x="1080000" y="1087560"/>
            <a:ext cx="7198920" cy="3159360"/>
          </a:xfrm>
          <a:prstGeom prst="rect">
            <a:avLst/>
          </a:prstGeom>
          <a:noFill/>
          <a:ln>
            <a:noFill/>
          </a:ln>
        </p:spPr>
        <p:style>
          <a:lnRef idx="0"/>
          <a:fillRef idx="0"/>
          <a:effectRef idx="0"/>
          <a:fontRef idx="minor"/>
        </p:style>
        <p:txBody>
          <a:bodyPr lIns="90000" rIns="90000" tIns="45000" bIns="45000">
            <a:noAutofit/>
          </a:bodyPr>
          <a:p>
            <a:pPr marL="216000" indent="-214920">
              <a:lnSpc>
                <a:spcPct val="150000"/>
              </a:lnSpc>
              <a:buClr>
                <a:srgbClr val="000000"/>
              </a:buClr>
              <a:buSzPct val="45000"/>
              <a:buFont typeface="Wingdings" charset="2"/>
              <a:buChar char=""/>
            </a:pPr>
            <a:r>
              <a:rPr b="0" lang="de-DE" sz="1800" spc="-1" strike="noStrike">
                <a:solidFill>
                  <a:srgbClr val="000000"/>
                </a:solidFill>
                <a:latin typeface="Arial"/>
                <a:ea typeface="DejaVu Sans"/>
              </a:rPr>
              <a:t>Mehrere Objekte gleichzeitig möglich</a:t>
            </a:r>
            <a:endParaRPr b="0" lang="de-DE" sz="1800" spc="-1" strike="noStrike">
              <a:latin typeface="Arial"/>
            </a:endParaRPr>
          </a:p>
          <a:p>
            <a:pPr marL="216000" indent="-214920">
              <a:lnSpc>
                <a:spcPct val="150000"/>
              </a:lnSpc>
              <a:buClr>
                <a:srgbClr val="000000"/>
              </a:buClr>
              <a:buSzPct val="45000"/>
              <a:buFont typeface="Wingdings" charset="2"/>
              <a:buChar char=""/>
            </a:pPr>
            <a:r>
              <a:rPr b="0" lang="de-DE" sz="1800" spc="-1" strike="noStrike">
                <a:solidFill>
                  <a:srgbClr val="000000"/>
                </a:solidFill>
                <a:latin typeface="Arial"/>
                <a:ea typeface="DejaVu Sans"/>
              </a:rPr>
              <a:t>Texturierung oder Verdeckung weniger Beeinträchtigung</a:t>
            </a:r>
            <a:endParaRPr b="0" lang="de-DE" sz="1800" spc="-1" strike="noStrike">
              <a:latin typeface="Arial"/>
            </a:endParaRPr>
          </a:p>
          <a:p>
            <a:pPr marL="216000" indent="-214920">
              <a:lnSpc>
                <a:spcPct val="150000"/>
              </a:lnSpc>
              <a:buClr>
                <a:srgbClr val="000000"/>
              </a:buClr>
              <a:buSzPct val="45000"/>
              <a:buFont typeface="Wingdings" charset="2"/>
              <a:buChar char=""/>
            </a:pPr>
            <a:r>
              <a:rPr b="0" lang="de-DE" sz="1800" spc="-1" strike="noStrike">
                <a:solidFill>
                  <a:srgbClr val="000000"/>
                </a:solidFill>
                <a:latin typeface="Arial"/>
                <a:ea typeface="DejaVu Sans"/>
              </a:rPr>
              <a:t>Neue unbekannte Objekte können erkannt werden</a:t>
            </a:r>
            <a:endParaRPr b="0" lang="de-DE" sz="1800" spc="-1" strike="noStrike">
              <a:latin typeface="Arial"/>
            </a:endParaRPr>
          </a:p>
          <a:p>
            <a:pPr>
              <a:lnSpc>
                <a:spcPct val="150000"/>
              </a:lnSpc>
            </a:pPr>
            <a:endParaRPr b="0" lang="de-DE" sz="1800" spc="-1" strike="noStrike">
              <a:latin typeface="Arial"/>
            </a:endParaRPr>
          </a:p>
          <a:p>
            <a:pPr>
              <a:lnSpc>
                <a:spcPct val="150000"/>
              </a:lnSpc>
            </a:pPr>
            <a:endParaRPr b="0" lang="de-DE" sz="1800" spc="-1" strike="noStrike">
              <a:latin typeface="Arial"/>
            </a:endParaRPr>
          </a:p>
          <a:p>
            <a:pPr>
              <a:lnSpc>
                <a:spcPct val="150000"/>
              </a:lnSpc>
            </a:pPr>
            <a:endParaRPr b="0" lang="de-DE" sz="1800" spc="-1" strike="noStrike">
              <a:latin typeface="Arial"/>
            </a:endParaRPr>
          </a:p>
          <a:p>
            <a:pPr marL="216000" indent="-214920">
              <a:lnSpc>
                <a:spcPct val="150000"/>
              </a:lnSpc>
              <a:buClr>
                <a:srgbClr val="000000"/>
              </a:buClr>
              <a:buSzPct val="45000"/>
              <a:buFont typeface="Wingdings" charset="2"/>
              <a:buChar char=""/>
            </a:pPr>
            <a:r>
              <a:rPr b="0" lang="de-DE" sz="1800" spc="-1" strike="noStrike">
                <a:solidFill>
                  <a:srgbClr val="000000"/>
                </a:solidFill>
                <a:latin typeface="Arial"/>
                <a:ea typeface="DejaVu Sans"/>
              </a:rPr>
              <a:t>Mobiler Einsatz ausbaufähig</a:t>
            </a:r>
            <a:endParaRPr b="0" lang="de-DE" sz="1800" spc="-1" strike="noStrike">
              <a:latin typeface="Arial"/>
            </a:endParaRPr>
          </a:p>
          <a:p>
            <a:pPr marL="216000" indent="-214920">
              <a:lnSpc>
                <a:spcPct val="150000"/>
              </a:lnSpc>
              <a:buClr>
                <a:srgbClr val="000000"/>
              </a:buClr>
              <a:buSzPct val="45000"/>
              <a:buFont typeface="Wingdings" charset="2"/>
              <a:buChar char=""/>
            </a:pPr>
            <a:r>
              <a:rPr b="0" lang="de-DE" sz="1800" spc="-1" strike="noStrike">
                <a:solidFill>
                  <a:srgbClr val="000000"/>
                </a:solidFill>
                <a:latin typeface="Arial"/>
                <a:ea typeface="DejaVu Sans"/>
              </a:rPr>
              <a:t>Grundlagen sind geschaffen</a:t>
            </a:r>
            <a:endParaRPr b="0" lang="de-DE" sz="1800" spc="-1" strike="noStrike">
              <a:latin typeface="Arial"/>
            </a:endParaRPr>
          </a:p>
        </p:txBody>
      </p:sp>
      <p:sp>
        <p:nvSpPr>
          <p:cNvPr id="594" name="CustomShape 2"/>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Fazit</a:t>
            </a:r>
            <a:endParaRPr b="0" lang="de-DE" sz="3200" spc="-1" strike="noStrike">
              <a:latin typeface="Arial"/>
            </a:endParaRPr>
          </a:p>
        </p:txBody>
      </p:sp>
      <p:pic>
        <p:nvPicPr>
          <p:cNvPr id="595" name="" descr=""/>
          <p:cNvPicPr/>
          <p:nvPr/>
        </p:nvPicPr>
        <p:blipFill>
          <a:blip r:embed="rId1"/>
          <a:stretch/>
        </p:blipFill>
        <p:spPr>
          <a:xfrm>
            <a:off x="4968000" y="2462760"/>
            <a:ext cx="2734920" cy="2504160"/>
          </a:xfrm>
          <a:prstGeom prst="rect">
            <a:avLst/>
          </a:prstGeom>
          <a:ln>
            <a:noFill/>
          </a:ln>
        </p:spPr>
      </p:pic>
      <p:sp>
        <p:nvSpPr>
          <p:cNvPr id="596" name="CustomShape 3"/>
          <p:cNvSpPr/>
          <p:nvPr/>
        </p:nvSpPr>
        <p:spPr>
          <a:xfrm>
            <a:off x="6696000" y="4790520"/>
            <a:ext cx="999720" cy="3520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300" spc="-1" strike="noStrike">
                <a:solidFill>
                  <a:srgbClr val="000000"/>
                </a:solidFill>
                <a:latin typeface="Arial"/>
                <a:ea typeface="DejaVu Sans"/>
              </a:rPr>
              <a:t>[</a:t>
            </a:r>
            <a:r>
              <a:rPr b="0" lang="de-DE" sz="1100" spc="-1" strike="noStrike">
                <a:solidFill>
                  <a:srgbClr val="000000"/>
                </a:solidFill>
                <a:latin typeface="Arial"/>
                <a:ea typeface="DejaVu Sans"/>
              </a:rPr>
              <a:t>Metra</a:t>
            </a:r>
            <a:r>
              <a:rPr b="0" lang="de-DE" sz="1300" spc="-1" strike="noStrike">
                <a:solidFill>
                  <a:srgbClr val="000000"/>
                </a:solidFill>
                <a:latin typeface="Arial"/>
                <a:ea typeface="DejaVu Sans"/>
              </a:rPr>
              <a:t>]</a:t>
            </a:r>
            <a:endParaRPr b="0" lang="de-DE" sz="1300" spc="-1" strike="noStrike">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7"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Quellen</a:t>
            </a:r>
            <a:endParaRPr b="0" lang="de-DE" sz="3200" spc="-1" strike="noStrike">
              <a:latin typeface="Arial"/>
            </a:endParaRPr>
          </a:p>
        </p:txBody>
      </p:sp>
      <p:sp>
        <p:nvSpPr>
          <p:cNvPr id="598" name="CustomShape 2"/>
          <p:cNvSpPr/>
          <p:nvPr/>
        </p:nvSpPr>
        <p:spPr>
          <a:xfrm>
            <a:off x="559440" y="720000"/>
            <a:ext cx="8256960" cy="408060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900" spc="-1" strike="noStrike">
                <a:solidFill>
                  <a:srgbClr val="000000"/>
                </a:solidFill>
                <a:latin typeface="Calibri"/>
                <a:ea typeface="ＭＳ Ｐゴシック"/>
              </a:rPr>
              <a:t>[Xu ECCV 20] Chen, Xu, et al. "Category level object pose estimation via neural analysis-by-synthesis„, European Conference on Computer Vision. Springer, Cham, 2020</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[Yang ToR 20] Yang, Heng, Jingnan Shi, and Luca Carlone. "Teaser: Fast and certifiable point cloud registration." IEEE Transactions on Robotics 37.2 (2020): 314-333.</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[Issac ICRA 16] Jan Issac u. a. „Depth-based object tracking using a Robust Gaussian Filter“. In:2016 IEEE International Conference on Robotics and Automation.</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[Li IJCV 18] Yi Li u. a. „DeepIM: Deep Iterative Matching for 6D Pose Estimation“. In:International Journal of Computer Vision128.3 (Nov. 2018), </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	</a:t>
            </a:r>
            <a:r>
              <a:rPr b="0" lang="de-DE" sz="900" spc="-1" strike="noStrike">
                <a:solidFill>
                  <a:srgbClr val="000000"/>
                </a:solidFill>
                <a:latin typeface="Calibri"/>
                <a:ea typeface="ＭＳ Ｐゴシック"/>
              </a:rPr>
              <a:t>S. 657–678. issn: 1573-1405.doi:10.1007/s11263-019-01250-9.url:arxiv.org/abs/1804.00175</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[Runz ISMAR 18]</a:t>
            </a:r>
            <a:r>
              <a:rPr b="0" lang="en-US" sz="900" spc="-1" strike="noStrike">
                <a:solidFill>
                  <a:srgbClr val="000000"/>
                </a:solidFill>
                <a:latin typeface="Calibri"/>
                <a:ea typeface="ＭＳ Ｐゴシック"/>
              </a:rPr>
              <a:t> Runz, Martin, Maud Buffier, and Lourdes Agapito. "Maskfusion: Real-time recognition, tracking and reconstruction of multiple moving objects." </a:t>
            </a:r>
            <a:br/>
            <a:r>
              <a:rPr b="0" lang="en-US" sz="900" spc="-1" strike="noStrike">
                <a:solidFill>
                  <a:srgbClr val="000000"/>
                </a:solidFill>
                <a:latin typeface="Calibri"/>
                <a:ea typeface="ＭＳ Ｐゴシック"/>
              </a:rPr>
              <a:t>	</a:t>
            </a:r>
            <a:r>
              <a:rPr b="0" lang="en-US" sz="900" spc="-1" strike="noStrike">
                <a:solidFill>
                  <a:srgbClr val="000000"/>
                </a:solidFill>
                <a:latin typeface="Calibri"/>
                <a:ea typeface="ＭＳ Ｐゴシック"/>
              </a:rPr>
              <a:t>2018 IEEE International Symposium on Mixed and Augmented Reality (ISMAR). IEEE, 2018.</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[Suwajanakorn ARXIV 18] S. Suwajanakorn und et al.Discovery of latent 3d keypoints via end-to-end geometric reasoning. Website. 2018. url:https://arxiv.org/abs/1807.03146.</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[Wen IROS 20] Wen, Bowen, et al. "se (3)-tracknet: Data-driven 6D pose tracking by calibrating image residuals in synthetic domains." </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	</a:t>
            </a:r>
            <a:r>
              <a:rPr b="0" lang="de-DE" sz="900" spc="-1" strike="noStrike">
                <a:solidFill>
                  <a:srgbClr val="000000"/>
                </a:solidFill>
                <a:latin typeface="Calibri"/>
                <a:ea typeface="ＭＳ Ｐゴシック"/>
              </a:rPr>
              <a:t>2020 IEEE/RSJ International Conference on Intelligent Robots and Systems (IROS). IEEE, 2020.</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[Wang ICRA 19] </a:t>
            </a:r>
            <a:r>
              <a:rPr b="0" lang="en-US" sz="900" spc="-1" strike="noStrike">
                <a:solidFill>
                  <a:srgbClr val="000000"/>
                </a:solidFill>
                <a:latin typeface="Calibri"/>
                <a:ea typeface="ＭＳ Ｐゴシック"/>
              </a:rPr>
              <a:t>Wang, Chen, et al. "6-pack: Category-level 6d pose tracker with anchor-based keypoints." </a:t>
            </a:r>
            <a:br/>
            <a:r>
              <a:rPr b="0" lang="en-US" sz="900" spc="-1" strike="noStrike">
                <a:solidFill>
                  <a:srgbClr val="000000"/>
                </a:solidFill>
                <a:latin typeface="Calibri"/>
                <a:ea typeface="ＭＳ Ｐゴシック"/>
              </a:rPr>
              <a:t>	</a:t>
            </a:r>
            <a:r>
              <a:rPr b="0" lang="en-US" sz="900" spc="-1" strike="noStrike">
                <a:solidFill>
                  <a:srgbClr val="000000"/>
                </a:solidFill>
                <a:latin typeface="Calibri"/>
                <a:ea typeface="ＭＳ Ｐゴシック"/>
              </a:rPr>
              <a:t>2020 IEEE International Conference on Robotics and Automation (ICRA). IEEE, 2020.</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[Wang CVPR 19]</a:t>
            </a:r>
            <a:r>
              <a:rPr b="0" lang="en-US" sz="900" spc="-1" strike="noStrike">
                <a:solidFill>
                  <a:srgbClr val="000000"/>
                </a:solidFill>
                <a:latin typeface="Calibri"/>
                <a:ea typeface="ＭＳ Ｐゴシック"/>
              </a:rPr>
              <a:t> Wang, He, et al. "Normalized object coordinate space for category-level 6d object pose and size estimation.“</a:t>
            </a:r>
            <a:br/>
            <a:r>
              <a:rPr b="0" lang="en-US" sz="900" spc="-1" strike="noStrike">
                <a:solidFill>
                  <a:srgbClr val="000000"/>
                </a:solidFill>
                <a:latin typeface="Calibri"/>
                <a:ea typeface="ＭＳ Ｐゴシック"/>
              </a:rPr>
              <a:t>	</a:t>
            </a:r>
            <a:r>
              <a:rPr b="0" lang="en-US" sz="900" spc="-1" strike="noStrike">
                <a:solidFill>
                  <a:srgbClr val="000000"/>
                </a:solidFill>
                <a:latin typeface="Calibri"/>
                <a:ea typeface="ＭＳ Ｐゴシック"/>
              </a:rPr>
              <a:t> Proceedings of the IEEE/CVF Conference on Computer Vision and Pattern Recognition. 2019.</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[Bowen ARXIV 21] </a:t>
            </a:r>
            <a:r>
              <a:rPr b="0" lang="en-US" sz="900" spc="-1" strike="noStrike">
                <a:solidFill>
                  <a:srgbClr val="000000"/>
                </a:solidFill>
                <a:latin typeface="Calibri"/>
                <a:ea typeface="ＭＳ Ｐゴシック"/>
              </a:rPr>
              <a:t>Wen, Bowen, and Kostas Bekris. "BundleTrack: 6D Pose Tracking for Novel Objects without Instance or Category-Level 3D Models." </a:t>
            </a:r>
            <a:br/>
            <a:r>
              <a:rPr b="0" lang="en-US" sz="900" spc="-1" strike="noStrike">
                <a:solidFill>
                  <a:srgbClr val="000000"/>
                </a:solidFill>
                <a:latin typeface="Calibri"/>
                <a:ea typeface="ＭＳ Ｐゴシック"/>
              </a:rPr>
              <a:t>	</a:t>
            </a:r>
            <a:r>
              <a:rPr b="0" lang="en-US" sz="900" spc="-1" strike="noStrike">
                <a:solidFill>
                  <a:srgbClr val="000000"/>
                </a:solidFill>
                <a:latin typeface="Calibri"/>
                <a:ea typeface="ＭＳ Ｐゴシック"/>
              </a:rPr>
              <a:t>arXiv preprint arXiv:2108.00516 (2021). </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[Wüthrich  IROS 13]  Wüthrich, Manuel, et al. "Probabilistic object tracking using a range camera." </a:t>
            </a:r>
            <a:br/>
            <a:r>
              <a:rPr b="0" lang="de-DE" sz="900" spc="-1" strike="noStrike">
                <a:solidFill>
                  <a:srgbClr val="000000"/>
                </a:solidFill>
                <a:latin typeface="Calibri"/>
                <a:ea typeface="ＭＳ Ｐゴシック"/>
              </a:rPr>
              <a:t>	</a:t>
            </a:r>
            <a:r>
              <a:rPr b="0" lang="de-DE" sz="900" spc="-1" strike="noStrike">
                <a:solidFill>
                  <a:srgbClr val="000000"/>
                </a:solidFill>
                <a:latin typeface="Calibri"/>
                <a:ea typeface="ＭＳ Ｐゴシック"/>
              </a:rPr>
              <a:t>2013 IEEE/RSJ International Conference on Intelligent Robots and Systems. IEEE, 2013.</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[Xiang ARXIV 17] Yu Xiang u. a.PoseCNN: A Convolutional Neural Network for 6D Object Pose Estimation in Clutte-red Scenes. 2017. </a:t>
            </a:r>
            <a:r>
              <a:rPr b="0" lang="de-DE" sz="900" spc="-1" strike="noStrike" u="sng">
                <a:solidFill>
                  <a:srgbClr val="0000ff"/>
                </a:solidFill>
                <a:uFillTx/>
                <a:latin typeface="Calibri"/>
                <a:ea typeface="ＭＳ Ｐゴシック"/>
                <a:hlinkClick r:id="rId1"/>
              </a:rPr>
              <a:t>url:arxiv.org/abs/1711.00199</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[Park ARXIV 18] J. Park Q.-Y. Zhou und V. Koltun.Open3d: A modern library for 3d data processing. 2018.url:arxiv.org/abs/1801.09847</a:t>
            </a:r>
            <a:endParaRPr b="0" lang="de-DE" sz="900" spc="-1" strike="noStrike">
              <a:latin typeface="Arial"/>
            </a:endParaRPr>
          </a:p>
          <a:p>
            <a:pPr>
              <a:lnSpc>
                <a:spcPct val="100000"/>
              </a:lnSpc>
              <a:spcBef>
                <a:spcPts val="479"/>
              </a:spcBef>
            </a:pPr>
            <a:r>
              <a:rPr b="0" lang="de-DE" sz="900" spc="-1" strike="noStrike">
                <a:solidFill>
                  <a:srgbClr val="000000"/>
                </a:solidFill>
                <a:latin typeface="Calibri"/>
                <a:ea typeface="ＭＳ Ｐゴシック"/>
              </a:rPr>
              <a:t>[PwP] Papers with Code, Webseite, url:paperswithcode.com/task/6d-pose-estimation-1</a:t>
            </a:r>
            <a:endParaRPr b="0" lang="de-DE" sz="900" spc="-1" strike="noStrike">
              <a:latin typeface="Arial"/>
            </a:endParaRPr>
          </a:p>
          <a:p>
            <a:pPr>
              <a:lnSpc>
                <a:spcPct val="100000"/>
              </a:lnSpc>
              <a:spcBef>
                <a:spcPts val="479"/>
              </a:spcBef>
            </a:pPr>
            <a:endParaRPr b="0" lang="de-DE" sz="900" spc="-1" strike="noStrike">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9"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Grafiken</a:t>
            </a:r>
            <a:endParaRPr b="0" lang="de-DE" sz="3200" spc="-1" strike="noStrike">
              <a:latin typeface="Arial"/>
            </a:endParaRPr>
          </a:p>
        </p:txBody>
      </p:sp>
      <p:sp>
        <p:nvSpPr>
          <p:cNvPr id="600" name="CustomShape 2"/>
          <p:cNvSpPr/>
          <p:nvPr/>
        </p:nvSpPr>
        <p:spPr>
          <a:xfrm>
            <a:off x="576000" y="792000"/>
            <a:ext cx="8378640" cy="345564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0" lang="de-DE" sz="1300" spc="-1" strike="noStrike">
                <a:solidFill>
                  <a:srgbClr val="000000"/>
                </a:solidFill>
                <a:latin typeface="Arial"/>
                <a:ea typeface="DejaVu Sans"/>
              </a:rPr>
              <a:t>[3dmatch] Abgerufen 11.01.22, </a:t>
            </a:r>
            <a:r>
              <a:rPr b="0" lang="de-DE" sz="1300" spc="-1" strike="noStrike" u="sng">
                <a:solidFill>
                  <a:srgbClr val="0000ff"/>
                </a:solidFill>
                <a:uFillTx/>
                <a:latin typeface="Arial"/>
                <a:ea typeface="DejaVu Sans"/>
                <a:hlinkClick r:id="rId1"/>
              </a:rPr>
              <a:t>https://3dmatch.cs.princeton.edu</a:t>
            </a:r>
            <a:endParaRPr b="0" lang="de-DE" sz="1300" spc="-1" strike="noStrike">
              <a:latin typeface="Arial"/>
            </a:endParaRPr>
          </a:p>
          <a:p>
            <a:pPr>
              <a:lnSpc>
                <a:spcPct val="100000"/>
              </a:lnSpc>
            </a:pPr>
            <a:r>
              <a:rPr b="0" lang="de-DE" sz="1300" spc="-1" strike="noStrike">
                <a:solidFill>
                  <a:srgbClr val="000000"/>
                </a:solidFill>
                <a:latin typeface="Arial"/>
                <a:ea typeface="DejaVu Sans"/>
              </a:rPr>
              <a:t>[5°5cm Beispiel] selbst erstellt in OpenSCAD</a:t>
            </a:r>
            <a:endParaRPr b="0" lang="de-DE" sz="1300" spc="-1" strike="noStrike">
              <a:latin typeface="Arial"/>
            </a:endParaRPr>
          </a:p>
          <a:p>
            <a:pPr>
              <a:lnSpc>
                <a:spcPct val="100000"/>
              </a:lnSpc>
            </a:pPr>
            <a:r>
              <a:rPr b="0" lang="de-DE" sz="1300" spc="-1" strike="noStrike">
                <a:solidFill>
                  <a:srgbClr val="000000"/>
                </a:solidFill>
                <a:latin typeface="Arial"/>
                <a:ea typeface="DejaVu Sans"/>
              </a:rPr>
              <a:t>[AUC Beispiel] Abgerufen am 27.12.21, </a:t>
            </a:r>
            <a:r>
              <a:rPr b="0" lang="de-DE" sz="1300" spc="-1" strike="noStrike" u="sng">
                <a:solidFill>
                  <a:srgbClr val="0000ff"/>
                </a:solidFill>
                <a:uFillTx/>
                <a:latin typeface="Arial"/>
                <a:ea typeface="DejaVu Sans"/>
                <a:hlinkClick r:id="rId2"/>
              </a:rPr>
              <a:t>https://www.listendata.com/2014/08/learn-area-under-curve-auc.html</a:t>
            </a:r>
            <a:endParaRPr b="0" lang="de-DE" sz="1300" spc="-1" strike="noStrike">
              <a:latin typeface="Arial"/>
            </a:endParaRPr>
          </a:p>
          <a:p>
            <a:pPr>
              <a:lnSpc>
                <a:spcPct val="100000"/>
              </a:lnSpc>
            </a:pPr>
            <a:r>
              <a:rPr b="0" lang="de-DE" sz="1300" spc="-1" strike="noStrike">
                <a:solidFill>
                  <a:srgbClr val="000000"/>
                </a:solidFill>
                <a:latin typeface="Arial"/>
                <a:ea typeface="DejaVu Sans"/>
              </a:rPr>
              <a:t>[BundleTrackShow] Abgerufen am 12.12.21, </a:t>
            </a:r>
            <a:r>
              <a:rPr b="0" lang="de-DE" sz="1300" spc="-1" strike="noStrike" u="sng">
                <a:solidFill>
                  <a:srgbClr val="0000ff"/>
                </a:solidFill>
                <a:uFillTx/>
                <a:latin typeface="Arial"/>
                <a:ea typeface="DejaVu Sans"/>
                <a:hlinkClick r:id="rId3"/>
              </a:rPr>
              <a:t>https://github.com/wenbowen123/BundleTrack</a:t>
            </a:r>
            <a:endParaRPr b="0" lang="de-DE" sz="1300" spc="-1" strike="noStrike">
              <a:latin typeface="Arial"/>
            </a:endParaRPr>
          </a:p>
          <a:p>
            <a:pPr>
              <a:lnSpc>
                <a:spcPct val="100000"/>
              </a:lnSpc>
            </a:pPr>
            <a:r>
              <a:rPr b="0" lang="de-DE" sz="1300" spc="-1" strike="noStrike">
                <a:solidFill>
                  <a:srgbClr val="000000"/>
                </a:solidFill>
                <a:latin typeface="Arial"/>
                <a:ea typeface="DejaVu Sans"/>
              </a:rPr>
              <a:t>[Care-o-bot] Abgerufen 30.11.21, </a:t>
            </a:r>
            <a:r>
              <a:rPr b="0" lang="de-DE" sz="1300" spc="-1" strike="noStrike" u="sng">
                <a:solidFill>
                  <a:srgbClr val="0000ff"/>
                </a:solidFill>
                <a:uFillTx/>
                <a:latin typeface="Arial"/>
                <a:ea typeface="DejaVu Sans"/>
                <a:hlinkClick r:id="rId4"/>
              </a:rPr>
              <a:t>https://www.theoldrobots.org/images5/Care-O-bot-3m.JPG</a:t>
            </a:r>
            <a:endParaRPr b="0" lang="de-DE" sz="1300" spc="-1" strike="noStrike">
              <a:latin typeface="Arial"/>
            </a:endParaRPr>
          </a:p>
          <a:p>
            <a:pPr>
              <a:lnSpc>
                <a:spcPct val="100000"/>
              </a:lnSpc>
            </a:pPr>
            <a:r>
              <a:rPr b="0" lang="de-DE" sz="1300" spc="-1" strike="noStrike">
                <a:solidFill>
                  <a:srgbClr val="000000"/>
                </a:solidFill>
                <a:latin typeface="Arial"/>
                <a:ea typeface="DejaVu Sans"/>
              </a:rPr>
              <a:t>[Linemod] Abgerufen 2.12.21, </a:t>
            </a:r>
            <a:r>
              <a:rPr b="0" lang="de-DE" sz="1300" spc="-1" strike="noStrike" u="sng">
                <a:solidFill>
                  <a:srgbClr val="0000ff"/>
                </a:solidFill>
                <a:uFillTx/>
                <a:latin typeface="Arial"/>
                <a:ea typeface="DejaVu Sans"/>
                <a:hlinkClick r:id="rId5"/>
              </a:rPr>
              <a:t>https://bop.felk.cvut.cz/datasets/</a:t>
            </a:r>
            <a:endParaRPr b="0" lang="de-DE" sz="1300" spc="-1" strike="noStrike">
              <a:latin typeface="Arial"/>
            </a:endParaRPr>
          </a:p>
          <a:p>
            <a:pPr>
              <a:lnSpc>
                <a:spcPct val="100000"/>
              </a:lnSpc>
            </a:pPr>
            <a:r>
              <a:rPr b="0" lang="de-DE" sz="1300" spc="-1" strike="noStrike">
                <a:solidFill>
                  <a:srgbClr val="000000"/>
                </a:solidFill>
                <a:latin typeface="Arial"/>
                <a:ea typeface="DejaVu Sans"/>
              </a:rPr>
              <a:t>[Metra] Aushändigung des Fachgebiets</a:t>
            </a:r>
            <a:endParaRPr b="0" lang="de-DE" sz="1300" spc="-1" strike="noStrike">
              <a:latin typeface="Arial"/>
            </a:endParaRPr>
          </a:p>
          <a:p>
            <a:pPr>
              <a:lnSpc>
                <a:spcPct val="100000"/>
              </a:lnSpc>
            </a:pPr>
            <a:r>
              <a:rPr b="0" lang="de-DE" sz="1300" spc="-1" strike="noStrike">
                <a:solidFill>
                  <a:srgbClr val="000000"/>
                </a:solidFill>
                <a:latin typeface="Arial"/>
                <a:ea typeface="DejaVu Sans"/>
              </a:rPr>
              <a:t>[ObjectTracking] Aushändigung des Fachgebiets</a:t>
            </a:r>
            <a:endParaRPr b="0" lang="de-DE" sz="1300" spc="-1" strike="noStrike">
              <a:latin typeface="Arial"/>
            </a:endParaRPr>
          </a:p>
          <a:p>
            <a:pPr>
              <a:lnSpc>
                <a:spcPct val="100000"/>
              </a:lnSpc>
            </a:pPr>
            <a:r>
              <a:rPr b="0" lang="de-DE" sz="1300" spc="-1" strike="noStrike">
                <a:solidFill>
                  <a:srgbClr val="000000"/>
                </a:solidFill>
                <a:latin typeface="Arial"/>
                <a:ea typeface="DejaVu Sans"/>
              </a:rPr>
              <a:t>[Pick&amp;Place] Abgerufen 30.11.21, </a:t>
            </a:r>
            <a:r>
              <a:rPr b="0" lang="de-DE" sz="1300" spc="-1" strike="noStrike" u="sng">
                <a:solidFill>
                  <a:srgbClr val="0000ff"/>
                </a:solidFill>
                <a:uFillTx/>
                <a:latin typeface="Arial"/>
                <a:ea typeface="DejaVu Sans"/>
                <a:hlinkClick r:id="rId6"/>
              </a:rPr>
              <a:t>https://rivasrobotics.com/wp-content/uploads/2017/05/Pick-and-place-robot.jpg</a:t>
            </a:r>
            <a:endParaRPr b="0" lang="de-DE" sz="1300" spc="-1" strike="noStrike">
              <a:latin typeface="Arial"/>
            </a:endParaRPr>
          </a:p>
          <a:p>
            <a:pPr>
              <a:lnSpc>
                <a:spcPct val="100000"/>
              </a:lnSpc>
            </a:pPr>
            <a:r>
              <a:rPr b="0" lang="de-DE" sz="1300" spc="-1" strike="noStrike">
                <a:solidFill>
                  <a:srgbClr val="000000"/>
                </a:solidFill>
                <a:latin typeface="Arial"/>
                <a:ea typeface="DejaVu Sans"/>
              </a:rPr>
              <a:t>[PoseCNN] Yu Xiang u. a. PoseCNN: A Convolutional Neural Network[...] 2017. </a:t>
            </a:r>
            <a:r>
              <a:rPr b="0" lang="de-DE" sz="1300" spc="-1" strike="noStrike" u="sng">
                <a:solidFill>
                  <a:srgbClr val="0000ff"/>
                </a:solidFill>
                <a:uFillTx/>
                <a:latin typeface="Arial"/>
                <a:ea typeface="DejaVu Sans"/>
                <a:hlinkClick r:id="rId7"/>
              </a:rPr>
              <a:t>url:arxiv.org/abs/1711.00199</a:t>
            </a:r>
            <a:endParaRPr b="0" lang="de-DE" sz="1300" spc="-1" strike="noStrike">
              <a:latin typeface="Arial"/>
            </a:endParaRPr>
          </a:p>
          <a:p>
            <a:pPr>
              <a:lnSpc>
                <a:spcPct val="100000"/>
              </a:lnSpc>
            </a:pPr>
            <a:r>
              <a:rPr b="0" lang="de-DE" sz="1300" spc="-1" strike="noStrike">
                <a:solidFill>
                  <a:srgbClr val="000000"/>
                </a:solidFill>
                <a:latin typeface="Arial"/>
                <a:ea typeface="DejaVu Sans"/>
              </a:rPr>
              <a:t>[TEASER_Python] Erstellt mit Python &amp; Anaconda, </a:t>
            </a:r>
            <a:r>
              <a:rPr b="0" lang="de-DE" sz="1300" spc="-1" strike="noStrike" u="sng">
                <a:solidFill>
                  <a:srgbClr val="0000ff"/>
                </a:solidFill>
                <a:uFillTx/>
                <a:latin typeface="Arial"/>
                <a:ea typeface="DejaVu Sans"/>
                <a:hlinkClick r:id="rId8"/>
              </a:rPr>
              <a:t>https://github.com/MIT-SPARK/TEASER-plusplus</a:t>
            </a:r>
            <a:endParaRPr b="0" lang="de-DE" sz="1300" spc="-1" strike="noStrike">
              <a:latin typeface="Arial"/>
            </a:endParaRPr>
          </a:p>
          <a:p>
            <a:pPr>
              <a:lnSpc>
                <a:spcPct val="100000"/>
              </a:lnSpc>
            </a:pPr>
            <a:r>
              <a:rPr b="0" lang="de-DE" sz="1300" spc="-1" strike="noStrike">
                <a:solidFill>
                  <a:srgbClr val="000000"/>
                </a:solidFill>
                <a:latin typeface="Arial"/>
                <a:ea typeface="DejaVu Sans"/>
              </a:rPr>
              <a:t>[YCB] Abgerufen 30.11.21, </a:t>
            </a:r>
            <a:r>
              <a:rPr b="0" lang="de-DE" sz="1300" spc="-1" strike="noStrike" u="sng">
                <a:solidFill>
                  <a:srgbClr val="0000ff"/>
                </a:solidFill>
                <a:uFillTx/>
                <a:latin typeface="Arial"/>
                <a:ea typeface="DejaVu Sans"/>
                <a:hlinkClick r:id="rId9"/>
              </a:rPr>
              <a:t>https://www.researchgate.net/profile/Jens-Lundell-2/publication/336147823</a:t>
            </a:r>
            <a:endParaRPr b="0" lang="de-DE" sz="1300" spc="-1" strike="noStrike">
              <a:latin typeface="Arial"/>
            </a:endParaRPr>
          </a:p>
          <a:p>
            <a:pPr>
              <a:lnSpc>
                <a:spcPct val="100000"/>
              </a:lnSpc>
            </a:pPr>
            <a:endParaRPr b="0" lang="de-DE" sz="1300" spc="-1" strike="noStrike">
              <a:latin typeface="Arial"/>
            </a:endParaRPr>
          </a:p>
          <a:p>
            <a:pPr>
              <a:lnSpc>
                <a:spcPct val="100000"/>
              </a:lnSpc>
            </a:pPr>
            <a:endParaRPr b="0" lang="de-DE" sz="1300" spc="-1" strike="noStrike">
              <a:latin typeface="Arial"/>
            </a:endParaRPr>
          </a:p>
          <a:p>
            <a:pPr>
              <a:lnSpc>
                <a:spcPct val="100000"/>
              </a:lnSpc>
            </a:pPr>
            <a:endParaRPr b="0" lang="de-DE" sz="1300" spc="-1" strike="noStrike">
              <a:latin typeface="Arial"/>
            </a:endParaRPr>
          </a:p>
          <a:p>
            <a:pPr>
              <a:lnSpc>
                <a:spcPct val="100000"/>
              </a:lnSpc>
            </a:pPr>
            <a:endParaRPr b="0" lang="de-DE" sz="1300" spc="-1" strike="noStrike">
              <a:latin typeface="Arial"/>
            </a:endParaRPr>
          </a:p>
          <a:p>
            <a:pPr>
              <a:lnSpc>
                <a:spcPct val="100000"/>
              </a:lnSpc>
            </a:pPr>
            <a:endParaRPr b="0" lang="de-DE" sz="1300" spc="-1" strike="noStrike">
              <a:latin typeface="Arial"/>
            </a:endParaRPr>
          </a:p>
        </p:txBody>
      </p:sp>
      <p:sp>
        <p:nvSpPr>
          <p:cNvPr id="601" name="CustomShape 3"/>
          <p:cNvSpPr/>
          <p:nvPr/>
        </p:nvSpPr>
        <p:spPr>
          <a:xfrm>
            <a:off x="504000" y="4104000"/>
            <a:ext cx="8559360" cy="855360"/>
          </a:xfrm>
          <a:prstGeom prst="rect">
            <a:avLst/>
          </a:prstGeom>
          <a:noFill/>
          <a:ln>
            <a:noFill/>
          </a:ln>
        </p:spPr>
        <p:style>
          <a:lnRef idx="0"/>
          <a:fillRef idx="0"/>
          <a:effectRef idx="0"/>
          <a:fontRef idx="minor"/>
        </p:style>
        <p:txBody>
          <a:bodyPr lIns="90000" rIns="90000" tIns="45000" bIns="45000">
            <a:noAutofit/>
          </a:bodyPr>
          <a:p>
            <a:pPr algn="ctr">
              <a:lnSpc>
                <a:spcPct val="100000"/>
              </a:lnSpc>
            </a:pPr>
            <a:r>
              <a:rPr b="0" lang="de-DE" sz="2200" spc="-1" strike="noStrike">
                <a:solidFill>
                  <a:srgbClr val="000000"/>
                </a:solidFill>
                <a:latin typeface="Arial"/>
                <a:ea typeface="DejaVu Sans"/>
              </a:rPr>
              <a:t>Gesamtes Seminar verfügbar unter: </a:t>
            </a:r>
            <a:r>
              <a:rPr b="1" lang="de-DE" sz="2200" spc="-1" strike="noStrike">
                <a:solidFill>
                  <a:srgbClr val="000000"/>
                </a:solidFill>
                <a:latin typeface="Arial"/>
                <a:ea typeface="DejaVu Sans"/>
              </a:rPr>
              <a:t>GitHub.com/WieErWill/Objektposenschaetzung</a:t>
            </a:r>
            <a:endParaRPr b="0" lang="de-DE" sz="2200" spc="-1" strike="noStrike">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2" name="CustomShape 1"/>
          <p:cNvSpPr/>
          <p:nvPr/>
        </p:nvSpPr>
        <p:spPr>
          <a:xfrm>
            <a:off x="504000" y="1296000"/>
            <a:ext cx="8631720" cy="3839400"/>
          </a:xfrm>
          <a:prstGeom prst="rect">
            <a:avLst/>
          </a:prstGeom>
          <a:noFill/>
          <a:ln>
            <a:noFill/>
          </a:ln>
        </p:spPr>
        <p:style>
          <a:lnRef idx="0"/>
          <a:fillRef idx="0"/>
          <a:effectRef idx="0"/>
          <a:fontRef idx="minor"/>
        </p:style>
        <p:txBody>
          <a:bodyPr lIns="90000" rIns="90000" tIns="45000" bIns="45000">
            <a:noAutofit/>
          </a:bodyPr>
          <a:p>
            <a:pPr algn="ctr">
              <a:lnSpc>
                <a:spcPct val="100000"/>
              </a:lnSpc>
            </a:pPr>
            <a:r>
              <a:rPr b="1" lang="de-DE" sz="5400" spc="-1" strike="noStrike">
                <a:solidFill>
                  <a:srgbClr val="ff7900"/>
                </a:solidFill>
                <a:latin typeface="Calibri"/>
                <a:ea typeface="DejaVu Sans"/>
              </a:rPr>
              <a:t>Folien die nicht mehr in die Präsentation passen</a:t>
            </a:r>
            <a:endParaRPr b="0" lang="de-DE" sz="5400" spc="-1" strike="noStrike">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3"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Beispiel Datensatz: Linemod</a:t>
            </a:r>
            <a:endParaRPr b="0" lang="de-DE" sz="3200" spc="-1" strike="noStrike">
              <a:latin typeface="Arial"/>
            </a:endParaRPr>
          </a:p>
        </p:txBody>
      </p:sp>
      <p:sp>
        <p:nvSpPr>
          <p:cNvPr id="604" name="CustomShape 2"/>
          <p:cNvSpPr/>
          <p:nvPr/>
        </p:nvSpPr>
        <p:spPr>
          <a:xfrm>
            <a:off x="540000" y="4507920"/>
            <a:ext cx="1720080" cy="308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RGB-Bild </a:t>
            </a:r>
            <a:r>
              <a:rPr b="0" lang="de-DE" sz="800" spc="-1" strike="noStrike">
                <a:solidFill>
                  <a:srgbClr val="000000"/>
                </a:solidFill>
                <a:latin typeface="Arial"/>
                <a:ea typeface="DejaVu Sans"/>
              </a:rPr>
              <a:t>(registriert)</a:t>
            </a:r>
            <a:endParaRPr b="0" lang="de-DE" sz="800" spc="-1" strike="noStrike">
              <a:latin typeface="Arial"/>
            </a:endParaRPr>
          </a:p>
        </p:txBody>
      </p:sp>
      <p:sp>
        <p:nvSpPr>
          <p:cNvPr id="605" name="CustomShape 3"/>
          <p:cNvSpPr/>
          <p:nvPr/>
        </p:nvSpPr>
        <p:spPr>
          <a:xfrm>
            <a:off x="3420000" y="4507920"/>
            <a:ext cx="1576080" cy="308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Maske</a:t>
            </a:r>
            <a:endParaRPr b="0" lang="de-DE" sz="1600" spc="-1" strike="noStrike">
              <a:latin typeface="Arial"/>
            </a:endParaRPr>
          </a:p>
        </p:txBody>
      </p:sp>
      <p:sp>
        <p:nvSpPr>
          <p:cNvPr id="606" name="CustomShape 4"/>
          <p:cNvSpPr/>
          <p:nvPr/>
        </p:nvSpPr>
        <p:spPr>
          <a:xfrm>
            <a:off x="6300000" y="4507920"/>
            <a:ext cx="1576080" cy="308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Tiefenbild</a:t>
            </a:r>
            <a:endParaRPr b="0" lang="de-DE" sz="1600" spc="-1" strike="noStrike">
              <a:latin typeface="Arial"/>
            </a:endParaRPr>
          </a:p>
        </p:txBody>
      </p:sp>
      <p:pic>
        <p:nvPicPr>
          <p:cNvPr id="607" name="" descr=""/>
          <p:cNvPicPr/>
          <p:nvPr/>
        </p:nvPicPr>
        <p:blipFill>
          <a:blip r:embed="rId1"/>
          <a:stretch/>
        </p:blipFill>
        <p:spPr>
          <a:xfrm>
            <a:off x="540000" y="2655000"/>
            <a:ext cx="2512080" cy="1882080"/>
          </a:xfrm>
          <a:prstGeom prst="rect">
            <a:avLst/>
          </a:prstGeom>
          <a:ln>
            <a:noFill/>
          </a:ln>
        </p:spPr>
      </p:pic>
      <p:pic>
        <p:nvPicPr>
          <p:cNvPr id="608" name="" descr=""/>
          <p:cNvPicPr/>
          <p:nvPr/>
        </p:nvPicPr>
        <p:blipFill>
          <a:blip r:embed="rId2"/>
          <a:stretch/>
        </p:blipFill>
        <p:spPr>
          <a:xfrm>
            <a:off x="3420000" y="2655000"/>
            <a:ext cx="2512080" cy="1882080"/>
          </a:xfrm>
          <a:prstGeom prst="rect">
            <a:avLst/>
          </a:prstGeom>
          <a:ln>
            <a:noFill/>
          </a:ln>
        </p:spPr>
      </p:pic>
      <p:sp>
        <p:nvSpPr>
          <p:cNvPr id="609" name="CustomShape 5"/>
          <p:cNvSpPr/>
          <p:nvPr/>
        </p:nvSpPr>
        <p:spPr>
          <a:xfrm>
            <a:off x="3816000" y="720000"/>
            <a:ext cx="5104080" cy="21139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400" spc="-1" strike="noStrike">
                <a:solidFill>
                  <a:srgbClr val="000000"/>
                </a:solidFill>
                <a:latin typeface="Arial"/>
                <a:ea typeface="DejaVu Sans"/>
              </a:rPr>
              <a:t>Elephant_1_light</a:t>
            </a:r>
            <a:endParaRPr b="0" lang="de-DE" sz="1400" spc="-1" strike="noStrike">
              <a:latin typeface="Arial"/>
            </a:endParaRPr>
          </a:p>
          <a:p>
            <a:pPr>
              <a:lnSpc>
                <a:spcPct val="100000"/>
              </a:lnSpc>
            </a:pPr>
            <a:r>
              <a:rPr b="0" lang="de-DE" sz="1400" spc="-1" strike="noStrike">
                <a:solidFill>
                  <a:srgbClr val="000000"/>
                </a:solidFill>
                <a:latin typeface="Arial"/>
                <a:ea typeface="DejaVu Sans"/>
              </a:rPr>
              <a:t>image size: 640 480</a:t>
            </a:r>
            <a:endParaRPr b="0" lang="de-DE" sz="1400" spc="-1" strike="noStrike">
              <a:latin typeface="Arial"/>
            </a:endParaRPr>
          </a:p>
          <a:p>
            <a:pPr>
              <a:lnSpc>
                <a:spcPct val="100000"/>
              </a:lnSpc>
            </a:pPr>
            <a:r>
              <a:rPr b="0" lang="de-DE" sz="1400" spc="-1" strike="noStrike">
                <a:solidFill>
                  <a:srgbClr val="000000"/>
                </a:solidFill>
                <a:latin typeface="Arial"/>
                <a:ea typeface="DejaVu Sans"/>
              </a:rPr>
              <a:t>rotation: </a:t>
            </a:r>
            <a:endParaRPr b="0" lang="de-DE" sz="1400" spc="-1" strike="noStrike">
              <a:latin typeface="Arial"/>
            </a:endParaRPr>
          </a:p>
          <a:p>
            <a:pPr>
              <a:lnSpc>
                <a:spcPct val="100000"/>
              </a:lnSpc>
            </a:pP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0.999993</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0.00335704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0.000844505</a:t>
            </a:r>
            <a:endParaRPr b="0" lang="de-DE" sz="1400" spc="-1" strike="noStrike">
              <a:latin typeface="Arial"/>
            </a:endParaRPr>
          </a:p>
          <a:p>
            <a:pPr>
              <a:lnSpc>
                <a:spcPct val="100000"/>
              </a:lnSpc>
            </a:pP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-0.00335104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0.99997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-0.00683047</a:t>
            </a:r>
            <a:endParaRPr b="0" lang="de-DE" sz="1400" spc="-1" strike="noStrike">
              <a:latin typeface="Arial"/>
            </a:endParaRPr>
          </a:p>
          <a:p>
            <a:pPr>
              <a:lnSpc>
                <a:spcPct val="100000"/>
              </a:lnSpc>
            </a:pP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-0.000867251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0.00682782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0.999976</a:t>
            </a:r>
            <a:endParaRPr b="0" lang="de-DE" sz="1400" spc="-1" strike="noStrike">
              <a:latin typeface="Arial"/>
            </a:endParaRPr>
          </a:p>
          <a:p>
            <a:pPr>
              <a:lnSpc>
                <a:spcPct val="100000"/>
              </a:lnSpc>
            </a:pPr>
            <a:r>
              <a:rPr b="0" lang="de-DE" sz="1400" spc="-1" strike="noStrike">
                <a:solidFill>
                  <a:srgbClr val="000000"/>
                </a:solidFill>
                <a:latin typeface="Arial"/>
                <a:ea typeface="DejaVu Sans"/>
              </a:rPr>
              <a:t>center: -0.0399028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-0.0418303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-0.732117</a:t>
            </a:r>
            <a:endParaRPr b="0" lang="de-DE" sz="1400" spc="-1" strike="noStrike">
              <a:latin typeface="Arial"/>
            </a:endParaRPr>
          </a:p>
          <a:p>
            <a:pPr>
              <a:lnSpc>
                <a:spcPct val="100000"/>
              </a:lnSpc>
            </a:pPr>
            <a:r>
              <a:rPr b="0" lang="de-DE" sz="1400" spc="-1" strike="noStrike">
                <a:solidFill>
                  <a:srgbClr val="000000"/>
                </a:solidFill>
                <a:latin typeface="Arial"/>
                <a:ea typeface="DejaVu Sans"/>
              </a:rPr>
              <a:t>extent: 0.296402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0.14491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0.174695</a:t>
            </a:r>
            <a:endParaRPr b="0" lang="de-DE" sz="1400" spc="-1" strike="noStrike">
              <a:latin typeface="Arial"/>
            </a:endParaRPr>
          </a:p>
        </p:txBody>
      </p:sp>
      <p:sp>
        <p:nvSpPr>
          <p:cNvPr id="610" name="CustomShape 6"/>
          <p:cNvSpPr/>
          <p:nvPr/>
        </p:nvSpPr>
        <p:spPr>
          <a:xfrm>
            <a:off x="671760" y="2016000"/>
            <a:ext cx="1576080" cy="308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3D Objekt</a:t>
            </a:r>
            <a:endParaRPr b="0" lang="de-DE" sz="1600" spc="-1" strike="noStrike">
              <a:latin typeface="Arial"/>
            </a:endParaRPr>
          </a:p>
        </p:txBody>
      </p:sp>
      <p:pic>
        <p:nvPicPr>
          <p:cNvPr id="611" name="" descr=""/>
          <p:cNvPicPr/>
          <p:nvPr/>
        </p:nvPicPr>
        <p:blipFill>
          <a:blip r:embed="rId3"/>
          <a:stretch/>
        </p:blipFill>
        <p:spPr>
          <a:xfrm>
            <a:off x="6264000" y="2656800"/>
            <a:ext cx="2513160" cy="1883160"/>
          </a:xfrm>
          <a:prstGeom prst="rect">
            <a:avLst/>
          </a:prstGeom>
          <a:ln>
            <a:noFill/>
          </a:ln>
        </p:spPr>
      </p:pic>
      <p:pic>
        <p:nvPicPr>
          <p:cNvPr id="612" name="" descr=""/>
          <p:cNvPicPr/>
          <p:nvPr/>
        </p:nvPicPr>
        <p:blipFill>
          <a:blip r:embed="rId4"/>
          <a:stretch/>
        </p:blipFill>
        <p:spPr>
          <a:xfrm>
            <a:off x="648000" y="792000"/>
            <a:ext cx="2682360" cy="1506240"/>
          </a:xfrm>
          <a:prstGeom prst="rect">
            <a:avLst/>
          </a:prstGeom>
          <a:ln>
            <a:noFill/>
          </a:ln>
        </p:spPr>
      </p:pic>
      <p:sp>
        <p:nvSpPr>
          <p:cNvPr id="613" name="CustomShape 7"/>
          <p:cNvSpPr/>
          <p:nvPr/>
        </p:nvSpPr>
        <p:spPr>
          <a:xfrm>
            <a:off x="6912000" y="4896000"/>
            <a:ext cx="2156040" cy="21132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0" lang="de-DE" sz="800" spc="-1" strike="noStrike">
                <a:solidFill>
                  <a:srgbClr val="000000"/>
                </a:solidFill>
                <a:latin typeface="Arial"/>
                <a:ea typeface="Noto Sans CJK SC"/>
              </a:rPr>
              <a:t>LineMOD,</a:t>
            </a:r>
            <a:r>
              <a:rPr b="0" lang="de-DE" sz="490" spc="-1" strike="noStrike">
                <a:solidFill>
                  <a:srgbClr val="000000"/>
                </a:solidFill>
                <a:latin typeface="Arial"/>
                <a:ea typeface="Noto Sans CJK SC"/>
              </a:rPr>
              <a:t> </a:t>
            </a:r>
            <a:r>
              <a:rPr b="0" lang="de-DE" sz="800" spc="-1" strike="noStrike">
                <a:solidFill>
                  <a:srgbClr val="000000"/>
                </a:solidFill>
                <a:latin typeface="Arial"/>
                <a:ea typeface="DejaVu Sans"/>
              </a:rPr>
              <a:t> </a:t>
            </a:r>
            <a:r>
              <a:rPr b="0" lang="de-DE" sz="800" spc="-1" strike="noStrike" u="sng">
                <a:solidFill>
                  <a:srgbClr val="0000ff"/>
                </a:solidFill>
                <a:uFillTx/>
                <a:latin typeface="Arial"/>
                <a:ea typeface="DejaVu Sans"/>
                <a:hlinkClick r:id="rId5"/>
              </a:rPr>
              <a:t>https://bop.felk.cvut.cz/datasets/</a:t>
            </a:r>
            <a:endParaRPr b="0" lang="de-DE" sz="800" spc="-1" strike="noStrike">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4"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Beispiel Datensatz: 3dMatch</a:t>
            </a:r>
            <a:endParaRPr b="0" lang="de-DE" sz="3200" spc="-1" strike="noStrike">
              <a:latin typeface="Arial"/>
            </a:endParaRPr>
          </a:p>
        </p:txBody>
      </p:sp>
      <p:sp>
        <p:nvSpPr>
          <p:cNvPr id="615" name="CustomShape 2"/>
          <p:cNvSpPr/>
          <p:nvPr/>
        </p:nvSpPr>
        <p:spPr>
          <a:xfrm>
            <a:off x="2382480" y="4320000"/>
            <a:ext cx="1576080" cy="308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RGB</a:t>
            </a:r>
            <a:endParaRPr b="0" lang="de-DE" sz="1600" spc="-1" strike="noStrike">
              <a:latin typeface="Arial"/>
            </a:endParaRPr>
          </a:p>
        </p:txBody>
      </p:sp>
      <p:sp>
        <p:nvSpPr>
          <p:cNvPr id="616" name="CustomShape 3"/>
          <p:cNvSpPr/>
          <p:nvPr/>
        </p:nvSpPr>
        <p:spPr>
          <a:xfrm>
            <a:off x="5976000" y="4392000"/>
            <a:ext cx="1576080" cy="308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600" spc="-1" strike="noStrike">
                <a:solidFill>
                  <a:srgbClr val="000000"/>
                </a:solidFill>
                <a:latin typeface="Arial"/>
                <a:ea typeface="DejaVu Sans"/>
              </a:rPr>
              <a:t>Tiefenbild</a:t>
            </a:r>
            <a:endParaRPr b="0" lang="de-DE" sz="1600" spc="-1" strike="noStrike">
              <a:latin typeface="Arial"/>
            </a:endParaRPr>
          </a:p>
        </p:txBody>
      </p:sp>
      <p:sp>
        <p:nvSpPr>
          <p:cNvPr id="617" name="CustomShape 4"/>
          <p:cNvSpPr/>
          <p:nvPr/>
        </p:nvSpPr>
        <p:spPr>
          <a:xfrm>
            <a:off x="654480" y="764640"/>
            <a:ext cx="8344080" cy="21139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de-DE" sz="1400" spc="-1" strike="noStrike">
                <a:solidFill>
                  <a:srgbClr val="000000"/>
                </a:solidFill>
                <a:latin typeface="Arial"/>
                <a:ea typeface="DejaVu Sans"/>
              </a:rPr>
              <a:t>Pose:</a:t>
            </a:r>
            <a:endParaRPr b="0" lang="de-DE" sz="1400" spc="-1" strike="noStrike">
              <a:latin typeface="Arial"/>
            </a:endParaRPr>
          </a:p>
          <a:p>
            <a:pPr>
              <a:lnSpc>
                <a:spcPct val="100000"/>
              </a:lnSpc>
            </a:pP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7.57396000e-01</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2.17607000e-01</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-6.15629000e-01</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1.24883400e+00</a:t>
            </a:r>
            <a:r>
              <a:rPr b="0" lang="de-DE" sz="1400" spc="-1" strike="noStrike">
                <a:solidFill>
                  <a:srgbClr val="000000"/>
                </a:solidFill>
                <a:latin typeface="Arial"/>
                <a:ea typeface="DejaVu Sans"/>
              </a:rPr>
              <a:t>	</a:t>
            </a:r>
            <a:endParaRPr b="0" lang="de-DE" sz="1400" spc="-1" strike="noStrike">
              <a:latin typeface="Arial"/>
            </a:endParaRPr>
          </a:p>
          <a:p>
            <a:pPr>
              <a:lnSpc>
                <a:spcPct val="100000"/>
              </a:lnSpc>
            </a:pPr>
            <a:r>
              <a:rPr b="0" lang="de-DE" sz="1400" spc="-1" strike="noStrike">
                <a:solidFill>
                  <a:srgbClr val="000000"/>
                </a:solidFill>
                <a:latin typeface="Arial"/>
                <a:ea typeface="DejaVu Sans"/>
              </a:rPr>
              <a:t>-6.12240000e-02</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-9.15013000e-01</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-3.98753000e-01</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8.89882000e-01</a:t>
            </a:r>
            <a:r>
              <a:rPr b="0" lang="de-DE" sz="1400" spc="-1" strike="noStrike">
                <a:solidFill>
                  <a:srgbClr val="000000"/>
                </a:solidFill>
                <a:latin typeface="Arial"/>
                <a:ea typeface="DejaVu Sans"/>
              </a:rPr>
              <a:t>	</a:t>
            </a:r>
            <a:endParaRPr b="0" lang="de-DE" sz="1400" spc="-1" strike="noStrike">
              <a:latin typeface="Arial"/>
            </a:endParaRPr>
          </a:p>
          <a:p>
            <a:pPr>
              <a:lnSpc>
                <a:spcPct val="100000"/>
              </a:lnSpc>
            </a:pPr>
            <a:r>
              <a:rPr b="0" lang="de-DE" sz="1400" spc="-1" strike="noStrike">
                <a:solidFill>
                  <a:srgbClr val="000000"/>
                </a:solidFill>
                <a:latin typeface="Arial"/>
                <a:ea typeface="DejaVu Sans"/>
              </a:rPr>
              <a:t>-6.50081000e-01</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3.39704000e-01</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-6.79705000e-01</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1.26297900e+00</a:t>
            </a:r>
            <a:r>
              <a:rPr b="0" lang="de-DE" sz="1400" spc="-1" strike="noStrike">
                <a:solidFill>
                  <a:srgbClr val="000000"/>
                </a:solidFill>
                <a:latin typeface="Arial"/>
                <a:ea typeface="DejaVu Sans"/>
              </a:rPr>
              <a:t>	</a:t>
            </a:r>
            <a:endParaRPr b="0" lang="de-DE" sz="1400" spc="-1" strike="noStrike">
              <a:latin typeface="Arial"/>
            </a:endParaRPr>
          </a:p>
          <a:p>
            <a:pPr>
              <a:lnSpc>
                <a:spcPct val="100000"/>
              </a:lnSpc>
            </a:pP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0.00000000e+00</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0.00000000e+00</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0.00000000e+00</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	</a:t>
            </a:r>
            <a:r>
              <a:rPr b="0" lang="de-DE" sz="1400" spc="-1" strike="noStrike">
                <a:solidFill>
                  <a:srgbClr val="000000"/>
                </a:solidFill>
                <a:latin typeface="Arial"/>
                <a:ea typeface="DejaVu Sans"/>
              </a:rPr>
              <a:t>1.00000000e+00</a:t>
            </a:r>
            <a:r>
              <a:rPr b="0" lang="de-DE" sz="1400" spc="-1" strike="noStrike">
                <a:solidFill>
                  <a:srgbClr val="000000"/>
                </a:solidFill>
                <a:latin typeface="Arial"/>
                <a:ea typeface="DejaVu Sans"/>
              </a:rPr>
              <a:t>	</a:t>
            </a:r>
            <a:endParaRPr b="0" lang="de-DE" sz="1400" spc="-1" strike="noStrike">
              <a:latin typeface="Arial"/>
            </a:endParaRPr>
          </a:p>
        </p:txBody>
      </p:sp>
      <p:sp>
        <p:nvSpPr>
          <p:cNvPr id="618" name="CustomShape 5"/>
          <p:cNvSpPr/>
          <p:nvPr/>
        </p:nvSpPr>
        <p:spPr>
          <a:xfrm>
            <a:off x="6912000" y="4896000"/>
            <a:ext cx="2156040" cy="21132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0" lang="de-DE" sz="800" spc="-1" strike="noStrike">
                <a:solidFill>
                  <a:srgbClr val="000000"/>
                </a:solidFill>
                <a:latin typeface="Arial"/>
                <a:ea typeface="Noto Sans CJK SC"/>
              </a:rPr>
              <a:t>3dMatch,</a:t>
            </a:r>
            <a:r>
              <a:rPr b="0" lang="de-DE" sz="260" spc="-1" strike="noStrike">
                <a:solidFill>
                  <a:srgbClr val="000000"/>
                </a:solidFill>
                <a:latin typeface="Arial"/>
                <a:ea typeface="Noto Sans CJK SC"/>
              </a:rPr>
              <a:t> </a:t>
            </a:r>
            <a:r>
              <a:rPr b="0" lang="de-DE" sz="800" spc="-1" strike="noStrike" u="sng">
                <a:solidFill>
                  <a:srgbClr val="0000ff"/>
                </a:solidFill>
                <a:uFillTx/>
                <a:latin typeface="Arial"/>
                <a:ea typeface="DejaVu Sans"/>
                <a:hlinkClick r:id="rId1"/>
              </a:rPr>
              <a:t>https://3dmatch.cs.princeton.edu</a:t>
            </a:r>
            <a:endParaRPr b="0" lang="de-DE" sz="800" spc="-1" strike="noStrike">
              <a:latin typeface="Arial"/>
            </a:endParaRPr>
          </a:p>
        </p:txBody>
      </p:sp>
      <p:pic>
        <p:nvPicPr>
          <p:cNvPr id="619" name="" descr=""/>
          <p:cNvPicPr/>
          <p:nvPr/>
        </p:nvPicPr>
        <p:blipFill>
          <a:blip r:embed="rId2"/>
          <a:stretch/>
        </p:blipFill>
        <p:spPr>
          <a:xfrm>
            <a:off x="1512000" y="2502000"/>
            <a:ext cx="2518560" cy="1888560"/>
          </a:xfrm>
          <a:prstGeom prst="rect">
            <a:avLst/>
          </a:prstGeom>
          <a:ln>
            <a:noFill/>
          </a:ln>
        </p:spPr>
      </p:pic>
      <p:pic>
        <p:nvPicPr>
          <p:cNvPr id="620" name="" descr=""/>
          <p:cNvPicPr/>
          <p:nvPr/>
        </p:nvPicPr>
        <p:blipFill>
          <a:blip r:embed="rId3"/>
          <a:stretch/>
        </p:blipFill>
        <p:spPr>
          <a:xfrm>
            <a:off x="5112000" y="2502000"/>
            <a:ext cx="2518560" cy="1888560"/>
          </a:xfrm>
          <a:prstGeom prst="rect">
            <a:avLst/>
          </a:prstGeom>
          <a:ln>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1"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PoseCNN</a:t>
            </a:r>
            <a:endParaRPr b="0" lang="de-DE" sz="3200" spc="-1" strike="noStrike">
              <a:latin typeface="Arial"/>
            </a:endParaRPr>
          </a:p>
        </p:txBody>
      </p:sp>
      <p:pic>
        <p:nvPicPr>
          <p:cNvPr id="622" name="" descr=""/>
          <p:cNvPicPr/>
          <p:nvPr/>
        </p:nvPicPr>
        <p:blipFill>
          <a:blip r:embed="rId1"/>
          <a:stretch/>
        </p:blipFill>
        <p:spPr>
          <a:xfrm>
            <a:off x="4104000" y="1021680"/>
            <a:ext cx="4898160" cy="2860920"/>
          </a:xfrm>
          <a:prstGeom prst="rect">
            <a:avLst/>
          </a:prstGeom>
          <a:ln>
            <a:noFill/>
          </a:ln>
        </p:spPr>
      </p:pic>
      <p:sp>
        <p:nvSpPr>
          <p:cNvPr id="623" name="CustomShape 2"/>
          <p:cNvSpPr/>
          <p:nvPr/>
        </p:nvSpPr>
        <p:spPr>
          <a:xfrm>
            <a:off x="648000" y="936000"/>
            <a:ext cx="3375360" cy="3951360"/>
          </a:xfrm>
          <a:prstGeom prst="rect">
            <a:avLst/>
          </a:prstGeom>
          <a:noFill/>
          <a:ln>
            <a:noFill/>
          </a:ln>
        </p:spPr>
        <p:style>
          <a:lnRef idx="0"/>
          <a:fillRef idx="0"/>
          <a:effectRef idx="0"/>
          <a:fontRef idx="minor"/>
        </p:style>
        <p:txBody>
          <a:bodyPr lIns="90000" rIns="90000" tIns="45000" bIns="45000">
            <a:noAutofit/>
          </a:bodyPr>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3D Modell</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 RGB-D</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YCB, LineMOD, LineMOD-Occlusion</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53,7% ADD (RGB)</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75,9% ADD-S (RGB)</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79,3% ADD (RGB-D)</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93,0% ADD-S (RGB-D)</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624" name="CustomShape 3"/>
          <p:cNvSpPr/>
          <p:nvPr/>
        </p:nvSpPr>
        <p:spPr>
          <a:xfrm>
            <a:off x="720000" y="4782240"/>
            <a:ext cx="813060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Yu Xiang (2018).</a:t>
            </a:r>
            <a:r>
              <a:rPr b="0" lang="de-DE" sz="1100" spc="-1" strike="noStrike">
                <a:solidFill>
                  <a:srgbClr val="000000"/>
                </a:solidFill>
                <a:latin typeface="Calibri"/>
                <a:ea typeface="ＭＳ Ｐゴシック"/>
              </a:rPr>
              <a:t>  Proceedings of the European Conference on Computer Vision (ECCV) Workshops</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5"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MaskFusion</a:t>
            </a:r>
            <a:endParaRPr b="0" lang="de-DE" sz="3200" spc="-1" strike="noStrike">
              <a:latin typeface="Arial"/>
            </a:endParaRPr>
          </a:p>
        </p:txBody>
      </p:sp>
      <p:sp>
        <p:nvSpPr>
          <p:cNvPr id="626" name="CustomShape 2"/>
          <p:cNvSpPr/>
          <p:nvPr/>
        </p:nvSpPr>
        <p:spPr>
          <a:xfrm>
            <a:off x="648000" y="936000"/>
            <a:ext cx="3954240" cy="3951360"/>
          </a:xfrm>
          <a:prstGeom prst="rect">
            <a:avLst/>
          </a:prstGeom>
          <a:noFill/>
          <a:ln>
            <a:noFill/>
          </a:ln>
        </p:spPr>
        <p:style>
          <a:lnRef idx="0"/>
          <a:fillRef idx="0"/>
          <a:effectRef idx="0"/>
          <a:fontRef idx="minor"/>
        </p:style>
        <p:txBody>
          <a:bodyPr lIns="90000" rIns="90000" tIns="45000" bIns="45000">
            <a:noAutofit/>
          </a:bodyPr>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ohne</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RGB-D</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MS-COCO</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26,5% 5°5cm</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64,9% IoU25</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Ressourcen: </a:t>
            </a:r>
            <a:r>
              <a:rPr b="0" lang="de-DE" sz="1800" spc="-1" strike="noStrike">
                <a:solidFill>
                  <a:srgbClr val="000000"/>
                </a:solidFill>
                <a:latin typeface="Arial"/>
                <a:ea typeface="DejaVu Sans"/>
              </a:rPr>
              <a:t>2 GPU</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Laufzeit:</a:t>
            </a:r>
            <a:r>
              <a:rPr b="0" lang="de-DE" sz="1800" spc="-1" strike="noStrike">
                <a:solidFill>
                  <a:srgbClr val="000000"/>
                </a:solidFill>
                <a:latin typeface="Arial"/>
                <a:ea typeface="DejaVu Sans"/>
              </a:rPr>
              <a:t> 20-30 Hz</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627" name="CustomShape 3"/>
          <p:cNvSpPr/>
          <p:nvPr/>
        </p:nvSpPr>
        <p:spPr>
          <a:xfrm>
            <a:off x="720000" y="4782240"/>
            <a:ext cx="813060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Martin Rünz (2018).</a:t>
            </a:r>
            <a:r>
              <a:rPr b="0" lang="de-DE" sz="1100" spc="-1" strike="noStrike">
                <a:solidFill>
                  <a:srgbClr val="000000"/>
                </a:solidFill>
                <a:latin typeface="Calibri"/>
                <a:ea typeface="ＭＳ Ｐゴシック"/>
              </a:rPr>
              <a:t>  MaskFusion, IEEE International Symposium on Mixed and Augmented Reality (ISMAR)</a:t>
            </a:r>
            <a:endParaRPr b="0" lang="de-DE" sz="1100" spc="-1" strike="noStrike">
              <a:latin typeface="Arial"/>
            </a:endParaRPr>
          </a:p>
        </p:txBody>
      </p:sp>
      <p:pic>
        <p:nvPicPr>
          <p:cNvPr id="628" name="" descr=""/>
          <p:cNvPicPr/>
          <p:nvPr/>
        </p:nvPicPr>
        <p:blipFill>
          <a:blip r:embed="rId1"/>
          <a:stretch/>
        </p:blipFill>
        <p:spPr>
          <a:xfrm>
            <a:off x="3978360" y="1008000"/>
            <a:ext cx="4728240" cy="3261240"/>
          </a:xfrm>
          <a:prstGeom prst="rect">
            <a:avLst/>
          </a:prstGeom>
          <a:ln>
            <a:noFill/>
          </a:ln>
        </p:spPr>
      </p:pic>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29" name="" descr=""/>
          <p:cNvPicPr/>
          <p:nvPr/>
        </p:nvPicPr>
        <p:blipFill>
          <a:blip r:embed="rId1"/>
          <a:stretch/>
        </p:blipFill>
        <p:spPr>
          <a:xfrm>
            <a:off x="2664000" y="2016000"/>
            <a:ext cx="6114240" cy="2652840"/>
          </a:xfrm>
          <a:prstGeom prst="rect">
            <a:avLst/>
          </a:prstGeom>
          <a:ln>
            <a:noFill/>
          </a:ln>
        </p:spPr>
      </p:pic>
      <p:sp>
        <p:nvSpPr>
          <p:cNvPr id="630"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6-PACK</a:t>
            </a:r>
            <a:endParaRPr b="0" lang="de-DE" sz="3200" spc="-1" strike="noStrike">
              <a:latin typeface="Arial"/>
            </a:endParaRPr>
          </a:p>
        </p:txBody>
      </p:sp>
      <p:sp>
        <p:nvSpPr>
          <p:cNvPr id="631" name="CustomShape 2"/>
          <p:cNvSpPr/>
          <p:nvPr/>
        </p:nvSpPr>
        <p:spPr>
          <a:xfrm>
            <a:off x="648000" y="936000"/>
            <a:ext cx="3954240" cy="3951360"/>
          </a:xfrm>
          <a:prstGeom prst="rect">
            <a:avLst/>
          </a:prstGeom>
          <a:noFill/>
          <a:ln>
            <a:noFill/>
          </a:ln>
        </p:spPr>
        <p:style>
          <a:lnRef idx="0"/>
          <a:fillRef idx="0"/>
          <a:effectRef idx="0"/>
          <a:fontRef idx="minor"/>
        </p:style>
        <p:txBody>
          <a:bodyPr lIns="90000" rIns="90000" tIns="45000" bIns="45000">
            <a:noAutofit/>
          </a:bodyPr>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Kategorie 3D Modell</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RGB-D</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NOCS, ShapeNetCore</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10600">
              <a:lnSpc>
                <a:spcPct val="100000"/>
              </a:lnSpc>
              <a:buClr>
                <a:srgbClr val="000000"/>
              </a:buClr>
              <a:buSzPct val="45000"/>
              <a:buFont typeface="Wingdings" charset="2"/>
              <a:buChar char=""/>
            </a:pPr>
            <a:r>
              <a:rPr b="0" lang="de-DE" sz="1800" spc="-1" strike="noStrike">
                <a:solidFill>
                  <a:srgbClr val="000000"/>
                </a:solidFill>
                <a:latin typeface="Arial"/>
                <a:ea typeface="DejaVu Sans"/>
              </a:rPr>
              <a:t>33,3% 5°5cm</a:t>
            </a:r>
            <a:endParaRPr b="0" lang="de-DE" sz="1800" spc="-1" strike="noStrike">
              <a:latin typeface="Arial"/>
            </a:endParaRPr>
          </a:p>
          <a:p>
            <a:pPr lvl="1" marL="432000" indent="-210600">
              <a:lnSpc>
                <a:spcPct val="100000"/>
              </a:lnSpc>
              <a:buClr>
                <a:srgbClr val="000000"/>
              </a:buClr>
              <a:buSzPct val="45000"/>
              <a:buFont typeface="Wingdings" charset="2"/>
              <a:buChar char=""/>
            </a:pPr>
            <a:r>
              <a:rPr b="0" lang="de-DE" sz="1800" spc="-1" strike="noStrike">
                <a:solidFill>
                  <a:srgbClr val="000000"/>
                </a:solidFill>
                <a:latin typeface="Arial"/>
                <a:ea typeface="DejaVu Sans"/>
              </a:rPr>
              <a:t>94,2% IoU25</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632" name="CustomShape 3"/>
          <p:cNvSpPr/>
          <p:nvPr/>
        </p:nvSpPr>
        <p:spPr>
          <a:xfrm>
            <a:off x="720000" y="4782240"/>
            <a:ext cx="813060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Chen Wang (2019).</a:t>
            </a:r>
            <a:r>
              <a:rPr b="0" lang="de-DE" sz="1100" spc="-1" strike="noStrike">
                <a:solidFill>
                  <a:srgbClr val="000000"/>
                </a:solidFill>
                <a:latin typeface="Calibri"/>
                <a:ea typeface="ＭＳ Ｐゴシック"/>
              </a:rPr>
              <a:t>  6-PACK, IEEE International Conference on Robotics and Automation</a:t>
            </a:r>
            <a:endParaRPr b="0" lang="de-DE" sz="1100" spc="-1" strike="noStrike">
              <a:latin typeface="Arial"/>
            </a:endParaRPr>
          </a:p>
        </p:txBody>
      </p:sp>
      <p:sp>
        <p:nvSpPr>
          <p:cNvPr id="633" name="CustomShape 4"/>
          <p:cNvSpPr/>
          <p:nvPr/>
        </p:nvSpPr>
        <p:spPr>
          <a:xfrm>
            <a:off x="4789440" y="936000"/>
            <a:ext cx="4314600" cy="852840"/>
          </a:xfrm>
          <a:prstGeom prst="rect">
            <a:avLst/>
          </a:prstGeom>
          <a:noFill/>
          <a:ln>
            <a:noFill/>
          </a:ln>
        </p:spPr>
        <p:style>
          <a:lnRef idx="0"/>
          <a:fillRef idx="0"/>
          <a:effectRef idx="0"/>
          <a:fontRef idx="minor"/>
        </p:style>
        <p:txBody>
          <a:bodyPr lIns="90000" rIns="90000" tIns="45000" bIns="45000">
            <a:noAutofit/>
          </a:bodyPr>
          <a:p>
            <a:pPr marL="216000" indent="-210600">
              <a:lnSpc>
                <a:spcPct val="100000"/>
              </a:lnSpc>
              <a:buClr>
                <a:srgbClr val="000000"/>
              </a:buClr>
              <a:buSzPct val="45000"/>
              <a:buFont typeface="Wingdings" charset="2"/>
              <a:buChar char=""/>
            </a:pPr>
            <a:r>
              <a:rPr b="1" lang="de-DE" sz="1800" spc="-1" strike="noStrike">
                <a:solidFill>
                  <a:srgbClr val="000000"/>
                </a:solidFill>
                <a:latin typeface="Arial"/>
                <a:ea typeface="DejaVu Sans"/>
              </a:rPr>
              <a:t>Ressourcen:</a:t>
            </a:r>
            <a:r>
              <a:rPr b="0" lang="de-DE" sz="1800" spc="-1" strike="noStrike">
                <a:solidFill>
                  <a:srgbClr val="000000"/>
                </a:solidFill>
                <a:latin typeface="Arial"/>
                <a:ea typeface="DejaVu Sans"/>
              </a:rPr>
              <a:t> GTX 1070 GPU, i7-6700K CPU</a:t>
            </a:r>
            <a:endParaRPr b="0" lang="de-DE" sz="1800" spc="-1" strike="noStrike">
              <a:latin typeface="Arial"/>
            </a:endParaRPr>
          </a:p>
          <a:p>
            <a:pPr marL="216000" indent="-210600">
              <a:lnSpc>
                <a:spcPct val="100000"/>
              </a:lnSpc>
              <a:buClr>
                <a:srgbClr val="000000"/>
              </a:buClr>
              <a:buSzPct val="45000"/>
              <a:buFont typeface="Wingdings" charset="2"/>
              <a:buChar char=""/>
            </a:pPr>
            <a:r>
              <a:rPr b="1" lang="de-DE" sz="1800" spc="-1" strike="noStrike">
                <a:solidFill>
                  <a:srgbClr val="000000"/>
                </a:solidFill>
                <a:latin typeface="Arial"/>
                <a:ea typeface="DejaVu Sans"/>
              </a:rPr>
              <a:t>Laufzeit:</a:t>
            </a:r>
            <a:r>
              <a:rPr b="0" lang="de-DE" sz="1800" spc="-1" strike="noStrike">
                <a:solidFill>
                  <a:srgbClr val="000000"/>
                </a:solidFill>
                <a:latin typeface="Arial"/>
                <a:ea typeface="DejaVu Sans"/>
              </a:rPr>
              <a:t> 10 Hz</a:t>
            </a:r>
            <a:endParaRPr b="0" lang="de-DE" sz="1800" spc="-1" strike="noStrike">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34" name="" descr=""/>
          <p:cNvPicPr/>
          <p:nvPr/>
        </p:nvPicPr>
        <p:blipFill>
          <a:blip r:embed="rId1"/>
          <a:stretch/>
        </p:blipFill>
        <p:spPr>
          <a:xfrm>
            <a:off x="3681720" y="1509840"/>
            <a:ext cx="5314320" cy="2302200"/>
          </a:xfrm>
          <a:prstGeom prst="rect">
            <a:avLst/>
          </a:prstGeom>
          <a:ln>
            <a:noFill/>
          </a:ln>
        </p:spPr>
      </p:pic>
      <p:sp>
        <p:nvSpPr>
          <p:cNvPr id="635"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KeypointNet</a:t>
            </a:r>
            <a:endParaRPr b="0" lang="de-DE" sz="3200" spc="-1" strike="noStrike">
              <a:latin typeface="Arial"/>
            </a:endParaRPr>
          </a:p>
        </p:txBody>
      </p:sp>
      <p:sp>
        <p:nvSpPr>
          <p:cNvPr id="636" name="CustomShape 2"/>
          <p:cNvSpPr/>
          <p:nvPr/>
        </p:nvSpPr>
        <p:spPr>
          <a:xfrm>
            <a:off x="648000" y="936000"/>
            <a:ext cx="3954240" cy="3951360"/>
          </a:xfrm>
          <a:prstGeom prst="rect">
            <a:avLst/>
          </a:prstGeom>
          <a:noFill/>
          <a:ln>
            <a:noFill/>
          </a:ln>
        </p:spPr>
        <p:style>
          <a:lnRef idx="0"/>
          <a:fillRef idx="0"/>
          <a:effectRef idx="0"/>
          <a:fontRef idx="minor"/>
        </p:style>
        <p:txBody>
          <a:bodyPr lIns="90000" rIns="90000" tIns="45000" bIns="45000">
            <a:noAutofit/>
          </a:bodyPr>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Kategorie 3D Modell</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ShapeNetCore, Pascal3D+</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96,2% mittlere Genaugikeit</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99,0% mediane Genauigkeit</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637" name="CustomShape 3"/>
          <p:cNvSpPr/>
          <p:nvPr/>
        </p:nvSpPr>
        <p:spPr>
          <a:xfrm>
            <a:off x="720000" y="4782240"/>
            <a:ext cx="813060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Yang You (2020).</a:t>
            </a:r>
            <a:r>
              <a:rPr b="0" lang="de-DE" sz="1100" spc="-1" strike="noStrike">
                <a:solidFill>
                  <a:srgbClr val="000000"/>
                </a:solidFill>
                <a:latin typeface="Calibri"/>
                <a:ea typeface="ＭＳ Ｐゴシック"/>
              </a:rPr>
              <a:t>  KeypointNet, Proceedings of the IEEE/CVF Conference on Computer Vision and Pattern Recognition</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38" name="" descr=""/>
          <p:cNvPicPr/>
          <p:nvPr/>
        </p:nvPicPr>
        <p:blipFill>
          <a:blip r:embed="rId1"/>
          <a:stretch/>
        </p:blipFill>
        <p:spPr>
          <a:xfrm>
            <a:off x="4464000" y="936000"/>
            <a:ext cx="4523400" cy="1866600"/>
          </a:xfrm>
          <a:prstGeom prst="rect">
            <a:avLst/>
          </a:prstGeom>
          <a:ln>
            <a:noFill/>
          </a:ln>
        </p:spPr>
      </p:pic>
      <p:sp>
        <p:nvSpPr>
          <p:cNvPr id="639"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Analysis-by-Synthesis</a:t>
            </a:r>
            <a:endParaRPr b="0" lang="de-DE" sz="3200" spc="-1" strike="noStrike">
              <a:latin typeface="Arial"/>
            </a:endParaRPr>
          </a:p>
        </p:txBody>
      </p:sp>
      <p:pic>
        <p:nvPicPr>
          <p:cNvPr id="640" name="" descr=""/>
          <p:cNvPicPr/>
          <p:nvPr/>
        </p:nvPicPr>
        <p:blipFill>
          <a:blip r:embed="rId2"/>
          <a:stretch/>
        </p:blipFill>
        <p:spPr>
          <a:xfrm>
            <a:off x="4464000" y="2952000"/>
            <a:ext cx="4530600" cy="1716120"/>
          </a:xfrm>
          <a:prstGeom prst="rect">
            <a:avLst/>
          </a:prstGeom>
          <a:ln>
            <a:noFill/>
          </a:ln>
        </p:spPr>
      </p:pic>
      <p:sp>
        <p:nvSpPr>
          <p:cNvPr id="641" name="CustomShape 2"/>
          <p:cNvSpPr/>
          <p:nvPr/>
        </p:nvSpPr>
        <p:spPr>
          <a:xfrm>
            <a:off x="648000" y="1368000"/>
            <a:ext cx="5034600" cy="3519360"/>
          </a:xfrm>
          <a:prstGeom prst="rect">
            <a:avLst/>
          </a:prstGeom>
          <a:noFill/>
          <a:ln>
            <a:noFill/>
          </a:ln>
        </p:spPr>
        <p:style>
          <a:lnRef idx="0"/>
          <a:fillRef idx="0"/>
          <a:effectRef idx="0"/>
          <a:fontRef idx="minor"/>
        </p:style>
        <p:txBody>
          <a:bodyPr lIns="90000" rIns="90000" tIns="45000" bIns="45000">
            <a:noAutofit/>
          </a:bodyPr>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ohne</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 RGB-D</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ohne</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95% durchs. Translationsgenauigkeit</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90% durchs. Rotationsgenauigkeit</a:t>
            </a:r>
            <a:endParaRPr b="0" lang="de-DE" sz="1800" spc="-1" strike="noStrike">
              <a:latin typeface="Arial"/>
            </a:endParaRPr>
          </a:p>
          <a:p>
            <a:pPr>
              <a:lnSpc>
                <a:spcPct val="100000"/>
              </a:lnSpc>
            </a:pPr>
            <a:endParaRPr b="0" lang="de-DE" sz="1800" spc="-1" strike="noStrike">
              <a:latin typeface="Arial"/>
            </a:endParaRPr>
          </a:p>
          <a:p>
            <a:pPr>
              <a:lnSpc>
                <a:spcPct val="100000"/>
              </a:lnSpc>
            </a:pPr>
            <a:endParaRPr b="0" lang="de-DE" sz="1800" spc="-1" strike="noStrike">
              <a:latin typeface="Arial"/>
            </a:endParaRPr>
          </a:p>
        </p:txBody>
      </p:sp>
      <p:sp>
        <p:nvSpPr>
          <p:cNvPr id="642" name="CustomShape 3"/>
          <p:cNvSpPr/>
          <p:nvPr/>
        </p:nvSpPr>
        <p:spPr>
          <a:xfrm>
            <a:off x="720000" y="4782240"/>
            <a:ext cx="813060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Xu Chen (2020).</a:t>
            </a:r>
            <a:r>
              <a:rPr b="0" lang="de-DE" sz="1100" spc="-1" strike="noStrike">
                <a:solidFill>
                  <a:srgbClr val="000000"/>
                </a:solidFill>
                <a:latin typeface="Calibri"/>
                <a:ea typeface="ＭＳ Ｐゴシック"/>
              </a:rPr>
              <a:t>  Category Level Object Pose Estimation via Neural Analysis-by-Synthesis, European Conference on Computer Vision</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3"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PVN3D</a:t>
            </a:r>
            <a:endParaRPr b="0" lang="de-DE" sz="3200" spc="-1" strike="noStrike">
              <a:latin typeface="Arial"/>
            </a:endParaRPr>
          </a:p>
        </p:txBody>
      </p:sp>
      <p:sp>
        <p:nvSpPr>
          <p:cNvPr id="644" name="CustomShape 2"/>
          <p:cNvSpPr/>
          <p:nvPr/>
        </p:nvSpPr>
        <p:spPr>
          <a:xfrm>
            <a:off x="648000" y="936000"/>
            <a:ext cx="3954240" cy="3951360"/>
          </a:xfrm>
          <a:prstGeom prst="rect">
            <a:avLst/>
          </a:prstGeom>
          <a:noFill/>
          <a:ln>
            <a:noFill/>
          </a:ln>
        </p:spPr>
        <p:style>
          <a:lnRef idx="0"/>
          <a:fillRef idx="0"/>
          <a:effectRef idx="0"/>
          <a:fontRef idx="minor"/>
        </p:style>
        <p:txBody>
          <a:bodyPr lIns="90000" rIns="90000" tIns="45000" bIns="45000">
            <a:noAutofit/>
          </a:bodyPr>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3D Modelle</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RGB-D</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YCB, LineMOD</a:t>
            </a:r>
            <a:endParaRPr b="0" lang="de-DE" sz="1800" spc="-1" strike="noStrike">
              <a:latin typeface="Arial"/>
            </a:endParaRPr>
          </a:p>
          <a:p>
            <a:pPr>
              <a:lnSpc>
                <a:spcPct val="100000"/>
              </a:lnSpc>
            </a:pPr>
            <a:endParaRPr b="0" lang="de-DE" sz="1800" spc="-1" strike="noStrike">
              <a:latin typeface="Arial"/>
            </a:endParaRPr>
          </a:p>
        </p:txBody>
      </p:sp>
      <p:sp>
        <p:nvSpPr>
          <p:cNvPr id="645" name="CustomShape 3"/>
          <p:cNvSpPr/>
          <p:nvPr/>
        </p:nvSpPr>
        <p:spPr>
          <a:xfrm>
            <a:off x="720000" y="4782240"/>
            <a:ext cx="813060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Yisheng He (2020).</a:t>
            </a:r>
            <a:r>
              <a:rPr b="0" lang="de-DE" sz="1100" spc="-1" strike="noStrike">
                <a:solidFill>
                  <a:srgbClr val="000000"/>
                </a:solidFill>
                <a:latin typeface="Calibri"/>
                <a:ea typeface="ＭＳ Ｐゴシック"/>
              </a:rPr>
              <a:t>  PVN3D, Proceedings of the IEEE/CVF conference on computer vision and pattern recognition</a:t>
            </a:r>
            <a:endParaRPr b="0" lang="de-DE" sz="1100" spc="-1" strike="noStrike">
              <a:latin typeface="Arial"/>
            </a:endParaRPr>
          </a:p>
        </p:txBody>
      </p:sp>
      <p:sp>
        <p:nvSpPr>
          <p:cNvPr id="646" name="CustomShape 4"/>
          <p:cNvSpPr/>
          <p:nvPr/>
        </p:nvSpPr>
        <p:spPr>
          <a:xfrm>
            <a:off x="4466520" y="870480"/>
            <a:ext cx="3882600" cy="1108800"/>
          </a:xfrm>
          <a:prstGeom prst="rect">
            <a:avLst/>
          </a:prstGeom>
          <a:noFill/>
          <a:ln>
            <a:noFill/>
          </a:ln>
        </p:spPr>
        <p:style>
          <a:lnRef idx="0"/>
          <a:fillRef idx="0"/>
          <a:effectRef idx="0"/>
          <a:fontRef idx="minor"/>
        </p:style>
        <p:txBody>
          <a:bodyPr lIns="90000" rIns="90000" tIns="45000" bIns="45000">
            <a:noAutofit/>
          </a:bodyPr>
          <a:p>
            <a:pPr marL="216000" indent="-21060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10600">
              <a:lnSpc>
                <a:spcPct val="100000"/>
              </a:lnSpc>
              <a:buClr>
                <a:srgbClr val="000000"/>
              </a:buClr>
              <a:buSzPct val="45000"/>
              <a:buFont typeface="Wingdings" charset="2"/>
              <a:buChar char=""/>
            </a:pPr>
            <a:r>
              <a:rPr b="0" lang="de-DE" sz="1800" spc="-1" strike="noStrike">
                <a:solidFill>
                  <a:srgbClr val="000000"/>
                </a:solidFill>
                <a:latin typeface="Arial"/>
                <a:ea typeface="DejaVu Sans"/>
              </a:rPr>
              <a:t>95,5% ADD (YCB)</a:t>
            </a:r>
            <a:endParaRPr b="0" lang="de-DE" sz="1800" spc="-1" strike="noStrike">
              <a:latin typeface="Arial"/>
            </a:endParaRPr>
          </a:p>
          <a:p>
            <a:pPr lvl="1" marL="432000" indent="-210600">
              <a:lnSpc>
                <a:spcPct val="100000"/>
              </a:lnSpc>
              <a:buClr>
                <a:srgbClr val="000000"/>
              </a:buClr>
              <a:buSzPct val="45000"/>
              <a:buFont typeface="Wingdings" charset="2"/>
              <a:buChar char=""/>
            </a:pPr>
            <a:r>
              <a:rPr b="0" lang="de-DE" sz="1800" spc="-1" strike="noStrike">
                <a:solidFill>
                  <a:srgbClr val="000000"/>
                </a:solidFill>
                <a:latin typeface="Arial"/>
                <a:ea typeface="DejaVu Sans"/>
              </a:rPr>
              <a:t>91,8% ADD-S (YCB)</a:t>
            </a:r>
            <a:endParaRPr b="0" lang="de-DE" sz="1800" spc="-1" strike="noStrike">
              <a:latin typeface="Arial"/>
            </a:endParaRPr>
          </a:p>
          <a:p>
            <a:pPr lvl="1" marL="432000" indent="-210600">
              <a:lnSpc>
                <a:spcPct val="100000"/>
              </a:lnSpc>
              <a:buClr>
                <a:srgbClr val="000000"/>
              </a:buClr>
              <a:buSzPct val="45000"/>
              <a:buFont typeface="Wingdings" charset="2"/>
              <a:buChar char=""/>
            </a:pPr>
            <a:r>
              <a:rPr b="0" lang="de-DE" sz="1800" spc="-1" strike="noStrike">
                <a:solidFill>
                  <a:srgbClr val="000000"/>
                </a:solidFill>
                <a:latin typeface="Arial"/>
                <a:ea typeface="DejaVu Sans"/>
              </a:rPr>
              <a:t>99,4% ADD-S (Linemod)</a:t>
            </a:r>
            <a:endParaRPr b="0" lang="de-DE" sz="1800" spc="-1" strike="noStrike">
              <a:latin typeface="Arial"/>
            </a:endParaRPr>
          </a:p>
        </p:txBody>
      </p:sp>
      <p:pic>
        <p:nvPicPr>
          <p:cNvPr id="647" name="" descr=""/>
          <p:cNvPicPr/>
          <p:nvPr/>
        </p:nvPicPr>
        <p:blipFill>
          <a:blip r:embed="rId1"/>
          <a:stretch/>
        </p:blipFill>
        <p:spPr>
          <a:xfrm>
            <a:off x="650520" y="2127960"/>
            <a:ext cx="8274600" cy="2572920"/>
          </a:xfrm>
          <a:prstGeom prst="rect">
            <a:avLst/>
          </a:prstGeom>
          <a:ln>
            <a:noFill/>
          </a:ln>
        </p:spPr>
      </p:pic>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8"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RePOSE: </a:t>
            </a:r>
            <a:r>
              <a:rPr b="1" lang="de-DE" sz="2000" spc="-1" strike="noStrike">
                <a:solidFill>
                  <a:srgbClr val="ff7900"/>
                </a:solidFill>
                <a:latin typeface="Calibri"/>
                <a:ea typeface="DejaVu Sans"/>
              </a:rPr>
              <a:t>Pose Refinement via Deep Texture Rendering</a:t>
            </a:r>
            <a:endParaRPr b="0" lang="de-DE" sz="2000" spc="-1" strike="noStrike">
              <a:latin typeface="Arial"/>
            </a:endParaRPr>
          </a:p>
        </p:txBody>
      </p:sp>
      <p:sp>
        <p:nvSpPr>
          <p:cNvPr id="649" name="CustomShape 2"/>
          <p:cNvSpPr/>
          <p:nvPr/>
        </p:nvSpPr>
        <p:spPr>
          <a:xfrm>
            <a:off x="648000" y="936000"/>
            <a:ext cx="3954240" cy="3951360"/>
          </a:xfrm>
          <a:prstGeom prst="rect">
            <a:avLst/>
          </a:prstGeom>
          <a:noFill/>
          <a:ln>
            <a:noFill/>
          </a:ln>
        </p:spPr>
        <p:style>
          <a:lnRef idx="0"/>
          <a:fillRef idx="0"/>
          <a:effectRef idx="0"/>
          <a:fontRef idx="minor"/>
        </p:style>
        <p:txBody>
          <a:bodyPr lIns="90000" rIns="90000" tIns="45000" bIns="45000">
            <a:noAutofit/>
          </a:bodyPr>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Modell</a:t>
            </a:r>
            <a:r>
              <a:rPr b="0" lang="de-DE" sz="1800" spc="-1" strike="noStrike">
                <a:solidFill>
                  <a:srgbClr val="000000"/>
                </a:solidFill>
                <a:latin typeface="Arial"/>
                <a:ea typeface="DejaVu Sans"/>
              </a:rPr>
              <a:t>: 3D Modell</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Input</a:t>
            </a:r>
            <a:r>
              <a:rPr b="0" lang="de-DE" sz="1800" spc="-1" strike="noStrike">
                <a:solidFill>
                  <a:srgbClr val="000000"/>
                </a:solidFill>
                <a:latin typeface="Arial"/>
                <a:ea typeface="DejaVu Sans"/>
              </a:rPr>
              <a:t>: RGB</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Datensatz</a:t>
            </a:r>
            <a:r>
              <a:rPr b="0" lang="de-DE" sz="1800" spc="-1" strike="noStrike">
                <a:solidFill>
                  <a:srgbClr val="000000"/>
                </a:solidFill>
                <a:latin typeface="Arial"/>
                <a:ea typeface="DejaVu Sans"/>
              </a:rPr>
              <a:t>: YCB, LineMOD, Occlusion LineMOD</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Genauigkeit</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80,8% ADD</a:t>
            </a:r>
            <a:endParaRPr b="0" lang="de-DE" sz="1800" spc="-1" strike="noStrike">
              <a:latin typeface="Arial"/>
            </a:endParaRPr>
          </a:p>
          <a:p>
            <a:pPr lvl="1" marL="432000" indent="-207360">
              <a:lnSpc>
                <a:spcPct val="100000"/>
              </a:lnSpc>
              <a:buClr>
                <a:srgbClr val="000000"/>
              </a:buClr>
              <a:buSzPct val="45000"/>
              <a:buFont typeface="Wingdings" charset="2"/>
              <a:buChar char=""/>
            </a:pPr>
            <a:r>
              <a:rPr b="0" lang="de-DE" sz="1800" spc="-1" strike="noStrike">
                <a:solidFill>
                  <a:srgbClr val="000000"/>
                </a:solidFill>
                <a:latin typeface="Arial"/>
                <a:ea typeface="DejaVu Sans"/>
              </a:rPr>
              <a:t>86,7% ADD-S</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Ressourcen: </a:t>
            </a:r>
            <a:r>
              <a:rPr b="0" lang="de-DE" sz="1800" spc="-1" strike="noStrike">
                <a:solidFill>
                  <a:srgbClr val="000000"/>
                </a:solidFill>
                <a:latin typeface="Arial"/>
                <a:ea typeface="DejaVu Sans"/>
              </a:rPr>
              <a:t>RTX2080 Super GPU, Ryzen7-3700X CPU</a:t>
            </a:r>
            <a:endParaRPr b="0" lang="de-DE" sz="1800" spc="-1" strike="noStrike">
              <a:latin typeface="Arial"/>
            </a:endParaRPr>
          </a:p>
          <a:p>
            <a:pPr marL="216000" indent="-207360">
              <a:lnSpc>
                <a:spcPct val="100000"/>
              </a:lnSpc>
              <a:buClr>
                <a:srgbClr val="000000"/>
              </a:buClr>
              <a:buSzPct val="45000"/>
              <a:buFont typeface="Wingdings" charset="2"/>
              <a:buChar char=""/>
            </a:pPr>
            <a:r>
              <a:rPr b="1" lang="de-DE" sz="1800" spc="-1" strike="noStrike">
                <a:solidFill>
                  <a:srgbClr val="000000"/>
                </a:solidFill>
                <a:latin typeface="Arial"/>
                <a:ea typeface="DejaVu Sans"/>
              </a:rPr>
              <a:t>Laufzeit:</a:t>
            </a:r>
            <a:r>
              <a:rPr b="0" lang="de-DE" sz="1800" spc="-1" strike="noStrike">
                <a:solidFill>
                  <a:srgbClr val="000000"/>
                </a:solidFill>
                <a:latin typeface="Arial"/>
                <a:ea typeface="DejaVu Sans"/>
              </a:rPr>
              <a:t> 92 FPS</a:t>
            </a:r>
            <a:endParaRPr b="0" lang="de-DE" sz="1800" spc="-1" strike="noStrike">
              <a:latin typeface="Arial"/>
            </a:endParaRPr>
          </a:p>
          <a:p>
            <a:pPr>
              <a:lnSpc>
                <a:spcPct val="100000"/>
              </a:lnSpc>
            </a:pPr>
            <a:endParaRPr b="0" lang="de-DE" sz="1800" spc="-1" strike="noStrike">
              <a:latin typeface="Arial"/>
            </a:endParaRPr>
          </a:p>
        </p:txBody>
      </p:sp>
      <p:sp>
        <p:nvSpPr>
          <p:cNvPr id="650" name="CustomShape 3"/>
          <p:cNvSpPr/>
          <p:nvPr/>
        </p:nvSpPr>
        <p:spPr>
          <a:xfrm>
            <a:off x="720000" y="4782240"/>
            <a:ext cx="813060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Shun Iwase (2021).</a:t>
            </a:r>
            <a:r>
              <a:rPr b="0" lang="de-DE" sz="1100" spc="-1" strike="noStrike">
                <a:solidFill>
                  <a:srgbClr val="000000"/>
                </a:solidFill>
                <a:latin typeface="Calibri"/>
                <a:ea typeface="ＭＳ Ｐゴシック"/>
              </a:rPr>
              <a:t>  RePOSE, Proceedings of the IEEE/CVF International Conference on Computer Vision</a:t>
            </a:r>
            <a:endParaRPr b="0" lang="de-DE" sz="1100" spc="-1" strike="noStrike">
              <a:latin typeface="Arial"/>
            </a:endParaRPr>
          </a:p>
        </p:txBody>
      </p:sp>
      <p:pic>
        <p:nvPicPr>
          <p:cNvPr id="651" name="" descr=""/>
          <p:cNvPicPr/>
          <p:nvPr/>
        </p:nvPicPr>
        <p:blipFill>
          <a:blip r:embed="rId1"/>
          <a:stretch/>
        </p:blipFill>
        <p:spPr>
          <a:xfrm>
            <a:off x="4065840" y="1048680"/>
            <a:ext cx="4712760" cy="3337920"/>
          </a:xfrm>
          <a:prstGeom prst="rect">
            <a:avLst/>
          </a:prstGeom>
          <a:ln>
            <a:noFill/>
          </a:ln>
        </p:spPr>
      </p:pic>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2" name="CustomShape 1"/>
          <p:cNvSpPr/>
          <p:nvPr/>
        </p:nvSpPr>
        <p:spPr>
          <a:xfrm>
            <a:off x="5328000" y="937800"/>
            <a:ext cx="1432800" cy="49680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Rotationsschätzung </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GNC-TLS</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(semidefinite Relaxation)</a:t>
            </a:r>
            <a:endParaRPr b="0" lang="de-DE" sz="1000" spc="-1" strike="noStrike">
              <a:latin typeface="Arial"/>
            </a:endParaRPr>
          </a:p>
        </p:txBody>
      </p:sp>
      <p:sp>
        <p:nvSpPr>
          <p:cNvPr id="653" name="CustomShape 2"/>
          <p:cNvSpPr/>
          <p:nvPr/>
        </p:nvSpPr>
        <p:spPr>
          <a:xfrm>
            <a:off x="6912000" y="937800"/>
            <a:ext cx="1359360" cy="49824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Translationsschätzung</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Adaptives Voting</a:t>
            </a:r>
            <a:endParaRPr b="0" lang="de-DE" sz="1000" spc="-1" strike="noStrike">
              <a:latin typeface="Arial"/>
            </a:endParaRPr>
          </a:p>
        </p:txBody>
      </p:sp>
      <p:sp>
        <p:nvSpPr>
          <p:cNvPr id="654" name="CustomShape 3"/>
          <p:cNvSpPr/>
          <p:nvPr/>
        </p:nvSpPr>
        <p:spPr>
          <a:xfrm rot="16193400">
            <a:off x="8381160" y="1914840"/>
            <a:ext cx="714600" cy="498240"/>
          </a:xfrm>
          <a:prstGeom prst="rect">
            <a:avLst/>
          </a:prstGeom>
          <a:solidFill>
            <a:srgbClr val="e9967a"/>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Output</a:t>
            </a:r>
            <a:endParaRPr b="0" lang="de-DE" sz="1000" spc="-1" strike="noStrike">
              <a:latin typeface="Arial"/>
            </a:endParaRPr>
          </a:p>
        </p:txBody>
      </p:sp>
      <p:sp>
        <p:nvSpPr>
          <p:cNvPr id="655" name="CustomShape 4"/>
          <p:cNvSpPr/>
          <p:nvPr/>
        </p:nvSpPr>
        <p:spPr>
          <a:xfrm>
            <a:off x="3888000" y="937800"/>
            <a:ext cx="1216800" cy="49680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Maximale</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Clique</a:t>
            </a:r>
            <a:endParaRPr b="0" lang="de-DE" sz="1000" spc="-1" strike="noStrike">
              <a:latin typeface="Arial"/>
            </a:endParaRPr>
          </a:p>
        </p:txBody>
      </p:sp>
      <p:sp>
        <p:nvSpPr>
          <p:cNvPr id="656" name="CustomShape 5"/>
          <p:cNvSpPr/>
          <p:nvPr/>
        </p:nvSpPr>
        <p:spPr>
          <a:xfrm>
            <a:off x="1298880" y="937800"/>
            <a:ext cx="1431360" cy="496800"/>
          </a:xfrm>
          <a:prstGeom prst="rect">
            <a:avLst/>
          </a:prstGeom>
          <a:solidFill>
            <a:srgbClr val="afeeee"/>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Skalenschätzung </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durch Adaptives Voting</a:t>
            </a:r>
            <a:endParaRPr b="0" lang="de-DE" sz="1000" spc="-1" strike="noStrike">
              <a:latin typeface="Arial"/>
            </a:endParaRPr>
          </a:p>
        </p:txBody>
      </p:sp>
      <p:sp>
        <p:nvSpPr>
          <p:cNvPr id="657" name="CustomShape 6"/>
          <p:cNvSpPr/>
          <p:nvPr/>
        </p:nvSpPr>
        <p:spPr>
          <a:xfrm>
            <a:off x="2809440" y="1873800"/>
            <a:ext cx="928800" cy="56736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Inliner</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Graph</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Generierung</a:t>
            </a:r>
            <a:endParaRPr b="0" lang="de-DE" sz="1000" spc="-1" strike="noStrike">
              <a:latin typeface="Arial"/>
            </a:endParaRPr>
          </a:p>
        </p:txBody>
      </p:sp>
      <p:sp>
        <p:nvSpPr>
          <p:cNvPr id="658" name="CustomShape 7"/>
          <p:cNvSpPr/>
          <p:nvPr/>
        </p:nvSpPr>
        <p:spPr>
          <a:xfrm>
            <a:off x="648000" y="177840"/>
            <a:ext cx="8488080" cy="641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Teaser Ablauf</a:t>
            </a:r>
            <a:r>
              <a:rPr b="1" lang="de-DE" sz="3600" spc="-1" strike="noStrike">
                <a:solidFill>
                  <a:srgbClr val="ff7900"/>
                </a:solidFill>
                <a:latin typeface="Calibri"/>
                <a:ea typeface="DejaVu Sans"/>
              </a:rPr>
              <a:t> </a:t>
            </a:r>
            <a:endParaRPr b="0" lang="de-DE" sz="3600" spc="-1" strike="noStrike">
              <a:latin typeface="Arial"/>
            </a:endParaRPr>
          </a:p>
        </p:txBody>
      </p:sp>
      <p:sp>
        <p:nvSpPr>
          <p:cNvPr id="659" name="CustomShape 8"/>
          <p:cNvSpPr/>
          <p:nvPr/>
        </p:nvSpPr>
        <p:spPr>
          <a:xfrm rot="16183800">
            <a:off x="427680" y="1944360"/>
            <a:ext cx="786240" cy="498240"/>
          </a:xfrm>
          <a:prstGeom prst="rect">
            <a:avLst/>
          </a:prstGeom>
          <a:solidFill>
            <a:srgbClr val="e9967a"/>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Input</a:t>
            </a:r>
            <a:endParaRPr b="0" lang="de-DE" sz="1000" spc="-1" strike="noStrike">
              <a:latin typeface="Arial"/>
            </a:endParaRPr>
          </a:p>
        </p:txBody>
      </p:sp>
      <p:sp>
        <p:nvSpPr>
          <p:cNvPr id="660" name="CustomShape 9"/>
          <p:cNvSpPr/>
          <p:nvPr/>
        </p:nvSpPr>
        <p:spPr>
          <a:xfrm>
            <a:off x="1441440" y="1513800"/>
            <a:ext cx="1144800" cy="57024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 TLS</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Skalenabschätzung</a:t>
            </a:r>
            <a:endParaRPr b="0" lang="de-DE" sz="1000" spc="-1" strike="noStrike">
              <a:latin typeface="Arial"/>
            </a:endParaRPr>
          </a:p>
        </p:txBody>
      </p:sp>
      <p:sp>
        <p:nvSpPr>
          <p:cNvPr id="661" name="CustomShape 10"/>
          <p:cNvSpPr/>
          <p:nvPr/>
        </p:nvSpPr>
        <p:spPr>
          <a:xfrm>
            <a:off x="1441440" y="2233800"/>
            <a:ext cx="1144800" cy="57024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 </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Bekannte Skalen-</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beschneidung</a:t>
            </a:r>
            <a:endParaRPr b="0" lang="de-DE" sz="1000" spc="-1" strike="noStrike">
              <a:latin typeface="Arial"/>
            </a:endParaRPr>
          </a:p>
        </p:txBody>
      </p:sp>
      <p:sp>
        <p:nvSpPr>
          <p:cNvPr id="662" name="CustomShape 11"/>
          <p:cNvSpPr/>
          <p:nvPr/>
        </p:nvSpPr>
        <p:spPr>
          <a:xfrm>
            <a:off x="4032000" y="1513800"/>
            <a:ext cx="930240" cy="49536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Heuristic</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Bounds</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Calculations</a:t>
            </a:r>
            <a:endParaRPr b="0" lang="de-DE" sz="1000" spc="-1" strike="noStrike">
              <a:latin typeface="Arial"/>
            </a:endParaRPr>
          </a:p>
        </p:txBody>
      </p:sp>
      <p:sp>
        <p:nvSpPr>
          <p:cNvPr id="663" name="CustomShape 12"/>
          <p:cNvSpPr/>
          <p:nvPr/>
        </p:nvSpPr>
        <p:spPr>
          <a:xfrm>
            <a:off x="4032000" y="2235240"/>
            <a:ext cx="930240" cy="56880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 BnB</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Exact Solvers</a:t>
            </a:r>
            <a:endParaRPr b="0" lang="de-DE" sz="1000" spc="-1" strike="noStrike">
              <a:latin typeface="Arial"/>
            </a:endParaRPr>
          </a:p>
        </p:txBody>
      </p:sp>
      <p:sp>
        <p:nvSpPr>
          <p:cNvPr id="664" name="CustomShape 13"/>
          <p:cNvSpPr/>
          <p:nvPr/>
        </p:nvSpPr>
        <p:spPr>
          <a:xfrm>
            <a:off x="5473440" y="1873800"/>
            <a:ext cx="1144800" cy="57024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GNC-TLS</a:t>
            </a:r>
            <a:endParaRPr b="0" lang="de-DE" sz="1000" spc="-1" strike="noStrike">
              <a:latin typeface="Arial"/>
            </a:endParaRPr>
          </a:p>
        </p:txBody>
      </p:sp>
      <p:sp>
        <p:nvSpPr>
          <p:cNvPr id="665" name="CustomShape 14"/>
          <p:cNvSpPr/>
          <p:nvPr/>
        </p:nvSpPr>
        <p:spPr>
          <a:xfrm>
            <a:off x="7057440" y="1873800"/>
            <a:ext cx="1072800" cy="570240"/>
          </a:xfrm>
          <a:prstGeom prst="rect">
            <a:avLst/>
          </a:pr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de-DE" sz="1000" spc="-1" strike="noStrike">
                <a:solidFill>
                  <a:srgbClr val="000000"/>
                </a:solidFill>
                <a:latin typeface="Arial"/>
                <a:ea typeface="DejaVu Sans"/>
              </a:rPr>
              <a:t>Parallel TLS</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Transformation</a:t>
            </a:r>
            <a:endParaRPr b="0" lang="de-DE" sz="1000" spc="-1" strike="noStrike">
              <a:latin typeface="Arial"/>
            </a:endParaRPr>
          </a:p>
          <a:p>
            <a:pPr algn="ctr">
              <a:lnSpc>
                <a:spcPct val="100000"/>
              </a:lnSpc>
            </a:pPr>
            <a:r>
              <a:rPr b="0" lang="de-DE" sz="1000" spc="-1" strike="noStrike">
                <a:solidFill>
                  <a:srgbClr val="000000"/>
                </a:solidFill>
                <a:latin typeface="Arial"/>
                <a:ea typeface="DejaVu Sans"/>
              </a:rPr>
              <a:t>Abschätzung</a:t>
            </a:r>
            <a:endParaRPr b="0" lang="de-DE" sz="1000" spc="-1" strike="noStrike">
              <a:latin typeface="Arial"/>
            </a:endParaRPr>
          </a:p>
        </p:txBody>
      </p:sp>
      <p:sp>
        <p:nvSpPr>
          <p:cNvPr id="666" name="Line 15"/>
          <p:cNvSpPr/>
          <p:nvPr/>
        </p:nvSpPr>
        <p:spPr>
          <a:xfrm flipV="1">
            <a:off x="1081440" y="1801800"/>
            <a:ext cx="360000" cy="360000"/>
          </a:xfrm>
          <a:prstGeom prst="line">
            <a:avLst/>
          </a:prstGeom>
          <a:ln>
            <a:solidFill>
              <a:srgbClr val="3465a4"/>
            </a:solidFill>
            <a:tailEnd len="med" type="triangle" w="med"/>
          </a:ln>
        </p:spPr>
        <p:style>
          <a:lnRef idx="0"/>
          <a:fillRef idx="0"/>
          <a:effectRef idx="0"/>
          <a:fontRef idx="minor"/>
        </p:style>
      </p:sp>
      <p:sp>
        <p:nvSpPr>
          <p:cNvPr id="667" name="Line 16"/>
          <p:cNvSpPr/>
          <p:nvPr/>
        </p:nvSpPr>
        <p:spPr>
          <a:xfrm>
            <a:off x="1083600" y="2161800"/>
            <a:ext cx="357840" cy="360000"/>
          </a:xfrm>
          <a:prstGeom prst="line">
            <a:avLst/>
          </a:prstGeom>
          <a:ln>
            <a:solidFill>
              <a:srgbClr val="3465a4"/>
            </a:solidFill>
            <a:tailEnd len="med" type="triangle" w="med"/>
          </a:ln>
        </p:spPr>
        <p:style>
          <a:lnRef idx="0"/>
          <a:fillRef idx="0"/>
          <a:effectRef idx="0"/>
          <a:fontRef idx="minor"/>
        </p:style>
      </p:sp>
      <p:sp>
        <p:nvSpPr>
          <p:cNvPr id="668" name="Line 17"/>
          <p:cNvSpPr/>
          <p:nvPr/>
        </p:nvSpPr>
        <p:spPr>
          <a:xfrm>
            <a:off x="2592000" y="1801800"/>
            <a:ext cx="217440" cy="360000"/>
          </a:xfrm>
          <a:prstGeom prst="line">
            <a:avLst/>
          </a:prstGeom>
          <a:ln>
            <a:solidFill>
              <a:srgbClr val="3465a4"/>
            </a:solidFill>
            <a:tailEnd len="med" type="triangle" w="med"/>
          </a:ln>
        </p:spPr>
        <p:style>
          <a:lnRef idx="0"/>
          <a:fillRef idx="0"/>
          <a:effectRef idx="0"/>
          <a:fontRef idx="minor"/>
        </p:style>
      </p:sp>
      <p:sp>
        <p:nvSpPr>
          <p:cNvPr id="669" name="Line 18"/>
          <p:cNvSpPr/>
          <p:nvPr/>
        </p:nvSpPr>
        <p:spPr>
          <a:xfrm flipV="1">
            <a:off x="2592000" y="2161800"/>
            <a:ext cx="217440" cy="360000"/>
          </a:xfrm>
          <a:prstGeom prst="line">
            <a:avLst/>
          </a:prstGeom>
          <a:ln>
            <a:solidFill>
              <a:srgbClr val="3465a4"/>
            </a:solidFill>
            <a:tailEnd len="med" type="triangle" w="med"/>
          </a:ln>
        </p:spPr>
        <p:style>
          <a:lnRef idx="0"/>
          <a:fillRef idx="0"/>
          <a:effectRef idx="0"/>
          <a:fontRef idx="minor"/>
        </p:style>
      </p:sp>
      <p:sp>
        <p:nvSpPr>
          <p:cNvPr id="670" name="Line 19"/>
          <p:cNvSpPr/>
          <p:nvPr/>
        </p:nvSpPr>
        <p:spPr>
          <a:xfrm flipV="1">
            <a:off x="3744000" y="1801800"/>
            <a:ext cx="288000" cy="432000"/>
          </a:xfrm>
          <a:prstGeom prst="line">
            <a:avLst/>
          </a:prstGeom>
          <a:ln>
            <a:solidFill>
              <a:srgbClr val="3465a4"/>
            </a:solidFill>
            <a:tailEnd len="med" type="triangle" w="med"/>
          </a:ln>
        </p:spPr>
        <p:style>
          <a:lnRef idx="0"/>
          <a:fillRef idx="0"/>
          <a:effectRef idx="0"/>
          <a:fontRef idx="minor"/>
        </p:style>
      </p:sp>
      <p:sp>
        <p:nvSpPr>
          <p:cNvPr id="671" name="Line 20"/>
          <p:cNvSpPr/>
          <p:nvPr/>
        </p:nvSpPr>
        <p:spPr>
          <a:xfrm>
            <a:off x="4464000" y="1945800"/>
            <a:ext cx="0" cy="288000"/>
          </a:xfrm>
          <a:prstGeom prst="line">
            <a:avLst/>
          </a:prstGeom>
          <a:ln>
            <a:solidFill>
              <a:srgbClr val="3465a4"/>
            </a:solidFill>
            <a:tailEnd len="med" type="triangle" w="med"/>
          </a:ln>
        </p:spPr>
        <p:style>
          <a:lnRef idx="0"/>
          <a:fillRef idx="0"/>
          <a:effectRef idx="0"/>
          <a:fontRef idx="minor"/>
        </p:style>
      </p:sp>
      <p:sp>
        <p:nvSpPr>
          <p:cNvPr id="672" name="Line 21"/>
          <p:cNvSpPr/>
          <p:nvPr/>
        </p:nvSpPr>
        <p:spPr>
          <a:xfrm flipV="1">
            <a:off x="4968000" y="2161800"/>
            <a:ext cx="505440" cy="504000"/>
          </a:xfrm>
          <a:prstGeom prst="line">
            <a:avLst/>
          </a:prstGeom>
          <a:ln>
            <a:solidFill>
              <a:srgbClr val="3465a4"/>
            </a:solidFill>
            <a:tailEnd len="med" type="triangle" w="med"/>
          </a:ln>
        </p:spPr>
        <p:style>
          <a:lnRef idx="0"/>
          <a:fillRef idx="0"/>
          <a:effectRef idx="0"/>
          <a:fontRef idx="minor"/>
        </p:style>
      </p:sp>
      <p:sp>
        <p:nvSpPr>
          <p:cNvPr id="673" name="Line 22"/>
          <p:cNvSpPr/>
          <p:nvPr/>
        </p:nvSpPr>
        <p:spPr>
          <a:xfrm>
            <a:off x="6624000" y="2161800"/>
            <a:ext cx="432000" cy="0"/>
          </a:xfrm>
          <a:prstGeom prst="line">
            <a:avLst/>
          </a:prstGeom>
          <a:ln>
            <a:solidFill>
              <a:srgbClr val="3465a4"/>
            </a:solidFill>
            <a:tailEnd len="med" type="triangle" w="med"/>
          </a:ln>
        </p:spPr>
        <p:style>
          <a:lnRef idx="0"/>
          <a:fillRef idx="0"/>
          <a:effectRef idx="0"/>
          <a:fontRef idx="minor"/>
        </p:style>
      </p:sp>
      <p:sp>
        <p:nvSpPr>
          <p:cNvPr id="674" name="Line 23"/>
          <p:cNvSpPr/>
          <p:nvPr/>
        </p:nvSpPr>
        <p:spPr>
          <a:xfrm>
            <a:off x="8136000" y="2161800"/>
            <a:ext cx="358560" cy="0"/>
          </a:xfrm>
          <a:prstGeom prst="line">
            <a:avLst/>
          </a:prstGeom>
          <a:ln>
            <a:solidFill>
              <a:srgbClr val="3465a4"/>
            </a:solidFill>
            <a:tailEnd len="med" type="triangle" w="med"/>
          </a:ln>
        </p:spPr>
        <p:style>
          <a:lnRef idx="0"/>
          <a:fillRef idx="0"/>
          <a:effectRef idx="0"/>
          <a:fontRef idx="minor"/>
        </p:style>
      </p:sp>
      <p:pic>
        <p:nvPicPr>
          <p:cNvPr id="675" name="" descr=""/>
          <p:cNvPicPr/>
          <p:nvPr/>
        </p:nvPicPr>
        <p:blipFill>
          <a:blip r:embed="rId1"/>
          <a:stretch/>
        </p:blipFill>
        <p:spPr>
          <a:xfrm>
            <a:off x="576000" y="2880000"/>
            <a:ext cx="1868040" cy="1876680"/>
          </a:xfrm>
          <a:prstGeom prst="rect">
            <a:avLst/>
          </a:prstGeom>
          <a:ln>
            <a:noFill/>
          </a:ln>
        </p:spPr>
      </p:pic>
      <p:sp>
        <p:nvSpPr>
          <p:cNvPr id="676" name="CustomShape 24"/>
          <p:cNvSpPr/>
          <p:nvPr/>
        </p:nvSpPr>
        <p:spPr>
          <a:xfrm>
            <a:off x="648000" y="4824000"/>
            <a:ext cx="4242600" cy="257040"/>
          </a:xfrm>
          <a:prstGeom prst="rect">
            <a:avLst/>
          </a:prstGeom>
          <a:solidFill>
            <a:srgbClr val="f2f2f2"/>
          </a:solidFill>
          <a:ln w="12600">
            <a:solidFill>
              <a:srgbClr val="cccccc"/>
            </a:solidFill>
            <a:miter/>
          </a:ln>
        </p:spPr>
        <p:style>
          <a:lnRef idx="0"/>
          <a:fillRef idx="0"/>
          <a:effectRef idx="0"/>
          <a:fontRef idx="minor"/>
        </p:style>
        <p:txBody>
          <a:bodyPr lIns="90000" rIns="90000" tIns="45000" bIns="45000">
            <a:spAutoFit/>
          </a:bodyPr>
          <a:p>
            <a:pPr>
              <a:lnSpc>
                <a:spcPct val="100000"/>
              </a:lnSpc>
            </a:pPr>
            <a:r>
              <a:rPr b="1" lang="de-DE" sz="1050" spc="-1" strike="noStrike">
                <a:solidFill>
                  <a:srgbClr val="000000"/>
                </a:solidFill>
                <a:latin typeface="Calibri"/>
                <a:ea typeface="ＭＳ Ｐゴシック"/>
              </a:rPr>
              <a:t>Heng Yang (2020).</a:t>
            </a:r>
            <a:r>
              <a:rPr b="0" lang="de-DE" sz="1100" spc="-1" strike="noStrike">
                <a:solidFill>
                  <a:srgbClr val="000000"/>
                </a:solidFill>
                <a:latin typeface="Calibri"/>
                <a:ea typeface="ＭＳ Ｐゴシック"/>
              </a:rPr>
              <a:t>  TEASER</a:t>
            </a:r>
            <a:r>
              <a:rPr b="0" lang="de-DE" sz="1050" spc="-1" strike="noStrike">
                <a:solidFill>
                  <a:srgbClr val="000000"/>
                </a:solidFill>
                <a:latin typeface="Arial"/>
                <a:ea typeface="Noto Sans CJK SC"/>
              </a:rPr>
              <a:t>,</a:t>
            </a:r>
            <a:r>
              <a:rPr b="0" lang="de-DE" sz="700" spc="-1" strike="noStrike">
                <a:solidFill>
                  <a:srgbClr val="000000"/>
                </a:solidFill>
                <a:latin typeface="Arial"/>
                <a:ea typeface="Noto Sans CJK SC"/>
              </a:rPr>
              <a:t> </a:t>
            </a:r>
            <a:r>
              <a:rPr b="0" lang="de-DE" sz="1050" spc="-1" strike="noStrike">
                <a:solidFill>
                  <a:srgbClr val="000000"/>
                </a:solidFill>
                <a:latin typeface="Arial"/>
                <a:ea typeface="DejaVu Sans"/>
              </a:rPr>
              <a:t>IEEE Transactions on Robotics</a:t>
            </a:r>
            <a:r>
              <a:rPr b="0" lang="de-DE" sz="700" spc="-1" strike="noStrike">
                <a:solidFill>
                  <a:srgbClr val="000000"/>
                </a:solidFill>
                <a:latin typeface="Arial"/>
                <a:ea typeface="DejaVu Sans"/>
              </a:rPr>
              <a:t> </a:t>
            </a:r>
            <a:endParaRPr b="0" lang="de-DE" sz="700" spc="-1" strike="noStrike">
              <a:latin typeface="Arial"/>
            </a:endParaRPr>
          </a:p>
        </p:txBody>
      </p:sp>
      <p:pic>
        <p:nvPicPr>
          <p:cNvPr id="677" name="" descr=""/>
          <p:cNvPicPr/>
          <p:nvPr/>
        </p:nvPicPr>
        <p:blipFill>
          <a:blip r:embed="rId2"/>
          <a:stretch/>
        </p:blipFill>
        <p:spPr>
          <a:xfrm>
            <a:off x="3250800" y="3120120"/>
            <a:ext cx="3009240" cy="1339920"/>
          </a:xfrm>
          <a:prstGeom prst="rect">
            <a:avLst/>
          </a:prstGeom>
          <a:ln>
            <a:noFill/>
          </a:ln>
        </p:spPr>
      </p:pic>
      <p:pic>
        <p:nvPicPr>
          <p:cNvPr id="678" name="" descr=""/>
          <p:cNvPicPr/>
          <p:nvPr/>
        </p:nvPicPr>
        <p:blipFill>
          <a:blip r:embed="rId3"/>
          <a:stretch/>
        </p:blipFill>
        <p:spPr>
          <a:xfrm>
            <a:off x="7712640" y="3168000"/>
            <a:ext cx="1283400" cy="1436040"/>
          </a:xfrm>
          <a:prstGeom prst="rect">
            <a:avLst/>
          </a:prstGeom>
          <a:ln>
            <a:noFill/>
          </a:ln>
        </p:spPr>
      </p:pic>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9" name="CustomShape 1"/>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Vergleich auf NOCS Datensatz</a:t>
            </a:r>
            <a:endParaRPr b="0" lang="de-DE" sz="3200" spc="-1" strike="noStrike">
              <a:latin typeface="Arial"/>
            </a:endParaRPr>
          </a:p>
        </p:txBody>
      </p:sp>
      <p:graphicFrame>
        <p:nvGraphicFramePr>
          <p:cNvPr id="680" name="Table 2"/>
          <p:cNvGraphicFramePr/>
          <p:nvPr/>
        </p:nvGraphicFramePr>
        <p:xfrm>
          <a:off x="1647720" y="735840"/>
          <a:ext cx="6023160" cy="4214520"/>
        </p:xfrm>
        <a:graphic>
          <a:graphicData uri="http://schemas.openxmlformats.org/drawingml/2006/table">
            <a:tbl>
              <a:tblPr/>
              <a:tblGrid>
                <a:gridCol w="1217520"/>
                <a:gridCol w="682560"/>
                <a:gridCol w="564480"/>
                <a:gridCol w="564480"/>
                <a:gridCol w="689400"/>
                <a:gridCol w="564480"/>
                <a:gridCol w="597960"/>
                <a:gridCol w="479160"/>
                <a:gridCol w="663480"/>
              </a:tblGrid>
              <a:tr h="435240">
                <a:tc>
                  <a:txBody>
                    <a:bodyPr lIns="90000" rIns="90000">
                      <a:noAutofit/>
                    </a:bodyPr>
                    <a:p>
                      <a:pPr>
                        <a:lnSpc>
                          <a:spcPct val="100000"/>
                        </a:lnSpc>
                      </a:pPr>
                      <a:r>
                        <a:rPr b="0" lang="de-DE" sz="1050" spc="-1" strike="noStrike">
                          <a:latin typeface="Arial"/>
                        </a:rPr>
                        <a:t>Ergebnisse auf NOCS Datensatz</a:t>
                      </a:r>
                      <a:endParaRPr b="0" lang="de-DE" sz="105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Metrik</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bottle</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bowl</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camera</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can</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laptop</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Arial"/>
                        </a:rPr>
                        <a:t>mug</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oAutofit/>
                    </a:bodyPr>
                    <a:p>
                      <a:pPr>
                        <a:lnSpc>
                          <a:spcPct val="100000"/>
                        </a:lnSpc>
                      </a:pPr>
                      <a:r>
                        <a:rPr b="0" lang="de-DE" sz="1200" spc="-1" strike="noStrike">
                          <a:latin typeface="Times New Roman"/>
                          <a:ea typeface="Times New Roman"/>
                        </a:rPr>
                        <a:t>Σ</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286200">
                <a:tc rowSpan="2">
                  <a:txBody>
                    <a:bodyPr lIns="90000" rIns="90000">
                      <a:noAutofit/>
                    </a:bodyPr>
                    <a:p>
                      <a:pPr>
                        <a:lnSpc>
                          <a:spcPct val="100000"/>
                        </a:lnSpc>
                      </a:pPr>
                      <a:r>
                        <a:rPr b="0" lang="de-DE" sz="1200" spc="-1" strike="noStrike">
                          <a:solidFill>
                            <a:srgbClr val="0000ff"/>
                          </a:solidFill>
                          <a:latin typeface="Arial"/>
                        </a:rPr>
                        <a:t>NOCS</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62,2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0,6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7,1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25,5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0,9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17,0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28620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48,7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90,6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77,0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94,7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82,8</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82,3</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09240">
                <a:tc rowSpan="2">
                  <a:txBody>
                    <a:bodyPr lIns="90000" rIns="90000">
                      <a:noAutofit/>
                    </a:bodyPr>
                    <a:p>
                      <a:pPr>
                        <a:lnSpc>
                          <a:spcPct val="100000"/>
                        </a:lnSpc>
                      </a:pPr>
                      <a:r>
                        <a:rPr b="0" lang="de-DE" sz="1200" spc="-1" strike="noStrike">
                          <a:solidFill>
                            <a:srgbClr val="0000ff"/>
                          </a:solidFill>
                          <a:latin typeface="Arial"/>
                        </a:rPr>
                        <a:t>6-Pack</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24,5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10,1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22,6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63,5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24,1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33,3</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0924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91,1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100,0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87,6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92,6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98,1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95,2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94,2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09240">
                <a:tc rowSpan="2">
                  <a:txBody>
                    <a:bodyPr lIns="90000" rIns="90000">
                      <a:noAutofit/>
                    </a:bodyPr>
                    <a:p>
                      <a:pPr>
                        <a:lnSpc>
                          <a:spcPct val="100000"/>
                        </a:lnSpc>
                      </a:pPr>
                      <a:r>
                        <a:rPr b="0" lang="de-DE" sz="1200" spc="-1" strike="noStrike">
                          <a:solidFill>
                            <a:srgbClr val="008000"/>
                          </a:solidFill>
                          <a:latin typeface="Arial"/>
                        </a:rPr>
                        <a:t>ICP</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10,1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40,3</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12,6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17,2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14,8</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6,2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16,9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0924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29,9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79,7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53,1</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40,5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50,9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27,7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47,0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09240">
                <a:tc rowSpan="2">
                  <a:txBody>
                    <a:bodyPr lIns="90000" rIns="90000">
                      <a:noAutofit/>
                    </a:bodyPr>
                    <a:p>
                      <a:pPr>
                        <a:lnSpc>
                          <a:spcPct val="100000"/>
                        </a:lnSpc>
                      </a:pPr>
                      <a:r>
                        <a:rPr b="0" lang="de-DE" sz="1200" spc="-1" strike="noStrike">
                          <a:solidFill>
                            <a:srgbClr val="008000"/>
                          </a:solidFill>
                          <a:latin typeface="Arial"/>
                        </a:rPr>
                        <a:t>TEASER++</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13,9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35,5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10,7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11,7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40,9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7,5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0924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100,0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100,0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1"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09240">
                <a:tc rowSpan="2">
                  <a:txBody>
                    <a:bodyPr lIns="90000" rIns="90000">
                      <a:noAutofit/>
                    </a:bodyPr>
                    <a:p>
                      <a:pPr>
                        <a:lnSpc>
                          <a:spcPct val="100000"/>
                        </a:lnSpc>
                      </a:pPr>
                      <a:r>
                        <a:rPr b="0" lang="de-DE" sz="1200" spc="-1" strike="noStrike">
                          <a:solidFill>
                            <a:srgbClr val="008000"/>
                          </a:solidFill>
                          <a:latin typeface="Arial"/>
                        </a:rPr>
                        <a:t>MaskFusion</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15,5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32,3</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11,7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8,8</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73,9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16,4</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26,5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0924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51,4</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71,4</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60,8</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49,7</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56,2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64,9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09240">
                <a:tc rowSpan="2">
                  <a:txBody>
                    <a:bodyPr lIns="90000" rIns="90000">
                      <a:noAutofit/>
                    </a:bodyPr>
                    <a:p>
                      <a:pPr>
                        <a:lnSpc>
                          <a:spcPct val="100000"/>
                        </a:lnSpc>
                      </a:pPr>
                      <a:r>
                        <a:rPr b="0" lang="de-DE" sz="1200" spc="-1" strike="noStrike">
                          <a:solidFill>
                            <a:srgbClr val="008000"/>
                          </a:solidFill>
                          <a:latin typeface="Arial"/>
                        </a:rPr>
                        <a:t>BundleTrack</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5°5cm</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86,5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99,6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85,8</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99,2</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0" lang="de-DE" sz="1200" spc="-1" strike="noStrike">
                          <a:latin typeface="Arial"/>
                        </a:rPr>
                        <a:t>53,6</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oAutofit/>
                    </a:bodyPr>
                    <a:p>
                      <a:pPr>
                        <a:lnSpc>
                          <a:spcPct val="100000"/>
                        </a:lnSpc>
                      </a:pPr>
                      <a:r>
                        <a:rPr b="1" lang="de-DE" sz="1200" spc="-1" strike="noStrike">
                          <a:latin typeface="Arial"/>
                        </a:rPr>
                        <a:t>87,4</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423720">
                <a:tc vMerge="1">
                  <a:tcPr marL="90000" marR="90000">
                    <a:solidFill>
                      <a:srgbClr val="729fcf"/>
                    </a:solidFill>
                  </a:tcPr>
                </a:tc>
                <a:tc>
                  <a:txBody>
                    <a:bodyPr lIns="90000" rIns="90000">
                      <a:noAutofit/>
                    </a:bodyPr>
                    <a:p>
                      <a:pPr>
                        <a:lnSpc>
                          <a:spcPct val="100000"/>
                        </a:lnSpc>
                      </a:pPr>
                      <a:r>
                        <a:rPr b="0" lang="de-DE" sz="1200" spc="-1" strike="noStrike">
                          <a:latin typeface="Arial"/>
                        </a:rPr>
                        <a:t>IoU25</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100,0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100,0</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0"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oAutofit/>
                    </a:bodyPr>
                    <a:p>
                      <a:pPr>
                        <a:lnSpc>
                          <a:spcPct val="100000"/>
                        </a:lnSpc>
                      </a:pPr>
                      <a:r>
                        <a:rPr b="1" lang="de-DE" sz="1200" spc="-1" strike="noStrike">
                          <a:latin typeface="Arial"/>
                        </a:rPr>
                        <a:t>99,9</a:t>
                      </a:r>
                      <a:endParaRPr b="0" lang="de-DE"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
        <p:nvSpPr>
          <p:cNvPr id="681" name="CustomShape 3"/>
          <p:cNvSpPr/>
          <p:nvPr/>
        </p:nvSpPr>
        <p:spPr>
          <a:xfrm>
            <a:off x="7848000" y="916920"/>
            <a:ext cx="101160" cy="87120"/>
          </a:xfrm>
          <a:prstGeom prst="roundRect">
            <a:avLst>
              <a:gd name="adj" fmla="val 16667"/>
            </a:avLst>
          </a:prstGeom>
          <a:solidFill>
            <a:srgbClr val="9c5a54"/>
          </a:solidFill>
          <a:ln>
            <a:noFill/>
          </a:ln>
        </p:spPr>
        <p:style>
          <a:lnRef idx="0"/>
          <a:fillRef idx="0"/>
          <a:effectRef idx="0"/>
          <a:fontRef idx="minor"/>
        </p:style>
      </p:sp>
      <p:sp>
        <p:nvSpPr>
          <p:cNvPr id="682" name="CustomShape 4"/>
          <p:cNvSpPr/>
          <p:nvPr/>
        </p:nvSpPr>
        <p:spPr>
          <a:xfrm>
            <a:off x="7901280" y="822240"/>
            <a:ext cx="772560" cy="25704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100" spc="-1" strike="noStrike">
                <a:solidFill>
                  <a:srgbClr val="000000"/>
                </a:solidFill>
                <a:latin typeface="Calibri"/>
                <a:ea typeface="ＭＳ Ｐゴシック"/>
              </a:rPr>
              <a:t>3D Modell</a:t>
            </a:r>
            <a:endParaRPr b="0" lang="de-DE" sz="1100" spc="-1" strike="noStrike">
              <a:latin typeface="Arial"/>
            </a:endParaRPr>
          </a:p>
        </p:txBody>
      </p:sp>
      <p:sp>
        <p:nvSpPr>
          <p:cNvPr id="683" name="CustomShape 5"/>
          <p:cNvSpPr/>
          <p:nvPr/>
        </p:nvSpPr>
        <p:spPr>
          <a:xfrm>
            <a:off x="7776000" y="864000"/>
            <a:ext cx="1292040" cy="644040"/>
          </a:xfrm>
          <a:prstGeom prst="roundRect">
            <a:avLst>
              <a:gd name="adj" fmla="val 16667"/>
            </a:avLst>
          </a:prstGeom>
          <a:noFill/>
          <a:ln w="12600">
            <a:solidFill>
              <a:srgbClr val="000000"/>
            </a:solidFill>
            <a:round/>
          </a:ln>
        </p:spPr>
        <p:style>
          <a:lnRef idx="0"/>
          <a:fillRef idx="0"/>
          <a:effectRef idx="0"/>
          <a:fontRef idx="minor"/>
        </p:style>
      </p:sp>
      <p:sp>
        <p:nvSpPr>
          <p:cNvPr id="684" name="CustomShape 6"/>
          <p:cNvSpPr/>
          <p:nvPr/>
        </p:nvSpPr>
        <p:spPr>
          <a:xfrm>
            <a:off x="7848000" y="1132920"/>
            <a:ext cx="101160" cy="87120"/>
          </a:xfrm>
          <a:prstGeom prst="roundRect">
            <a:avLst>
              <a:gd name="adj" fmla="val 24409"/>
            </a:avLst>
          </a:prstGeom>
          <a:solidFill>
            <a:srgbClr val="0000ff"/>
          </a:solidFill>
          <a:ln>
            <a:noFill/>
          </a:ln>
        </p:spPr>
        <p:style>
          <a:lnRef idx="0"/>
          <a:fillRef idx="0"/>
          <a:effectRef idx="0"/>
          <a:fontRef idx="minor"/>
        </p:style>
      </p:sp>
      <p:sp>
        <p:nvSpPr>
          <p:cNvPr id="685" name="CustomShape 7"/>
          <p:cNvSpPr/>
          <p:nvPr/>
        </p:nvSpPr>
        <p:spPr>
          <a:xfrm>
            <a:off x="7901280" y="1038240"/>
            <a:ext cx="1156680" cy="25704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100" spc="-1" strike="noStrike">
                <a:solidFill>
                  <a:srgbClr val="000000"/>
                </a:solidFill>
                <a:latin typeface="Calibri"/>
                <a:ea typeface="ＭＳ Ｐゴシック"/>
              </a:rPr>
              <a:t>Kategorie Modell</a:t>
            </a:r>
            <a:endParaRPr b="0" lang="de-DE" sz="1100" spc="-1" strike="noStrike">
              <a:latin typeface="Arial"/>
            </a:endParaRPr>
          </a:p>
        </p:txBody>
      </p:sp>
      <p:sp>
        <p:nvSpPr>
          <p:cNvPr id="686" name="CustomShape 8"/>
          <p:cNvSpPr/>
          <p:nvPr/>
        </p:nvSpPr>
        <p:spPr>
          <a:xfrm>
            <a:off x="7848000" y="1348920"/>
            <a:ext cx="101160" cy="87120"/>
          </a:xfrm>
          <a:prstGeom prst="roundRect">
            <a:avLst>
              <a:gd name="adj" fmla="val 16667"/>
            </a:avLst>
          </a:prstGeom>
          <a:solidFill>
            <a:srgbClr val="008000"/>
          </a:solidFill>
          <a:ln>
            <a:noFill/>
          </a:ln>
        </p:spPr>
        <p:style>
          <a:lnRef idx="0"/>
          <a:fillRef idx="0"/>
          <a:effectRef idx="0"/>
          <a:fontRef idx="minor"/>
        </p:style>
      </p:sp>
      <p:sp>
        <p:nvSpPr>
          <p:cNvPr id="687" name="CustomShape 9"/>
          <p:cNvSpPr/>
          <p:nvPr/>
        </p:nvSpPr>
        <p:spPr>
          <a:xfrm>
            <a:off x="7901280" y="1254240"/>
            <a:ext cx="923400" cy="25704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100" spc="-1" strike="noStrike">
                <a:solidFill>
                  <a:srgbClr val="000000"/>
                </a:solidFill>
                <a:latin typeface="Calibri"/>
                <a:ea typeface="ＭＳ Ｐゴシック"/>
              </a:rPr>
              <a:t>Ohne Modell</a:t>
            </a:r>
            <a:endParaRPr b="0" lang="de-DE" sz="1100" spc="-1" strike="noStrike">
              <a:latin typeface="Arial"/>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8" name="CustomShape 1"/>
          <p:cNvSpPr/>
          <p:nvPr/>
        </p:nvSpPr>
        <p:spPr>
          <a:xfrm>
            <a:off x="2558880" y="866160"/>
            <a:ext cx="1821240" cy="3009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Farbbild-basiert</a:t>
            </a:r>
            <a:endParaRPr b="0" lang="de-DE" sz="1800" spc="-1" strike="noStrike">
              <a:latin typeface="Arial"/>
            </a:endParaRPr>
          </a:p>
        </p:txBody>
      </p:sp>
      <p:sp>
        <p:nvSpPr>
          <p:cNvPr id="689" name="CustomShape 2"/>
          <p:cNvSpPr/>
          <p:nvPr/>
        </p:nvSpPr>
        <p:spPr>
          <a:xfrm>
            <a:off x="666360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Pointcloud</a:t>
            </a:r>
            <a:endParaRPr b="0" lang="de-DE" sz="1800" spc="-1" strike="noStrike">
              <a:latin typeface="Arial"/>
            </a:endParaRPr>
          </a:p>
        </p:txBody>
      </p:sp>
      <p:sp>
        <p:nvSpPr>
          <p:cNvPr id="690" name="CustomShape 3"/>
          <p:cNvSpPr/>
          <p:nvPr/>
        </p:nvSpPr>
        <p:spPr>
          <a:xfrm>
            <a:off x="2657160" y="1276920"/>
            <a:ext cx="1585080" cy="514440"/>
          </a:xfrm>
          <a:prstGeom prst="roundRect">
            <a:avLst>
              <a:gd name="adj" fmla="val 16667"/>
            </a:avLst>
          </a:prstGeom>
          <a:solidFill>
            <a:srgbClr val="0080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DeepIM</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[Li IJCV 18]</a:t>
            </a:r>
            <a:endParaRPr b="0" lang="de-DE" sz="1100" spc="-1" strike="noStrike">
              <a:latin typeface="Arial"/>
            </a:endParaRPr>
          </a:p>
        </p:txBody>
      </p:sp>
      <p:sp>
        <p:nvSpPr>
          <p:cNvPr id="691" name="CustomShape 4"/>
          <p:cNvSpPr/>
          <p:nvPr/>
        </p:nvSpPr>
        <p:spPr>
          <a:xfrm>
            <a:off x="6984000" y="2088000"/>
            <a:ext cx="1368000" cy="1800000"/>
          </a:xfrm>
          <a:prstGeom prst="roundRect">
            <a:avLst>
              <a:gd name="adj" fmla="val 16667"/>
            </a:avLst>
          </a:prstGeom>
          <a:noFill/>
          <a:ln w="12600">
            <a:solidFill>
              <a:srgbClr val="000000"/>
            </a:solidFill>
            <a:round/>
          </a:ln>
        </p:spPr>
        <p:style>
          <a:lnRef idx="0"/>
          <a:fillRef idx="0"/>
          <a:effectRef idx="0"/>
          <a:fontRef idx="minor"/>
        </p:style>
      </p:sp>
      <p:sp>
        <p:nvSpPr>
          <p:cNvPr id="692" name="CustomShape 5"/>
          <p:cNvSpPr/>
          <p:nvPr/>
        </p:nvSpPr>
        <p:spPr>
          <a:xfrm>
            <a:off x="7200000" y="2376000"/>
            <a:ext cx="134640" cy="144000"/>
          </a:xfrm>
          <a:prstGeom prst="roundRect">
            <a:avLst>
              <a:gd name="adj" fmla="val 16667"/>
            </a:avLst>
          </a:prstGeom>
          <a:solidFill>
            <a:srgbClr val="008000"/>
          </a:solidFill>
          <a:ln>
            <a:noFill/>
          </a:ln>
        </p:spPr>
        <p:style>
          <a:lnRef idx="0"/>
          <a:fillRef idx="0"/>
          <a:effectRef idx="0"/>
          <a:fontRef idx="minor"/>
        </p:style>
      </p:sp>
      <p:sp>
        <p:nvSpPr>
          <p:cNvPr id="693" name="CustomShape 6"/>
          <p:cNvSpPr/>
          <p:nvPr/>
        </p:nvSpPr>
        <p:spPr>
          <a:xfrm>
            <a:off x="7271280" y="2304000"/>
            <a:ext cx="920160" cy="157968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300" spc="-1" strike="noStrike">
                <a:solidFill>
                  <a:srgbClr val="000000"/>
                </a:solidFill>
                <a:latin typeface="Calibri"/>
                <a:ea typeface="ＭＳ Ｐゴシック"/>
              </a:rPr>
              <a:t>80-100%</a:t>
            </a:r>
            <a:endParaRPr b="0" lang="de-DE" sz="1300" spc="-1" strike="noStrike">
              <a:latin typeface="Arial"/>
            </a:endParaRPr>
          </a:p>
          <a:p>
            <a:pPr>
              <a:lnSpc>
                <a:spcPct val="100000"/>
              </a:lnSpc>
              <a:spcBef>
                <a:spcPts val="479"/>
              </a:spcBef>
            </a:pPr>
            <a:r>
              <a:rPr b="0" lang="de-DE" sz="1300" spc="-1" strike="noStrike">
                <a:solidFill>
                  <a:srgbClr val="000000"/>
                </a:solidFill>
                <a:latin typeface="Calibri"/>
                <a:ea typeface="ＭＳ Ｐゴシック"/>
              </a:rPr>
              <a:t>50-80%</a:t>
            </a:r>
            <a:endParaRPr b="0" lang="de-DE" sz="1300" spc="-1" strike="noStrike">
              <a:latin typeface="Arial"/>
            </a:endParaRPr>
          </a:p>
          <a:p>
            <a:pPr>
              <a:lnSpc>
                <a:spcPct val="100000"/>
              </a:lnSpc>
              <a:spcBef>
                <a:spcPts val="479"/>
              </a:spcBef>
            </a:pPr>
            <a:r>
              <a:rPr b="0" lang="de-DE" sz="1300" spc="-1" strike="noStrike">
                <a:solidFill>
                  <a:srgbClr val="000000"/>
                </a:solidFill>
                <a:latin typeface="Calibri"/>
                <a:ea typeface="ＭＳ Ｐゴシック"/>
              </a:rPr>
              <a:t>20-50%</a:t>
            </a:r>
            <a:endParaRPr b="0" lang="de-DE" sz="1300" spc="-1" strike="noStrike">
              <a:latin typeface="Arial"/>
            </a:endParaRPr>
          </a:p>
          <a:p>
            <a:pPr>
              <a:lnSpc>
                <a:spcPct val="100000"/>
              </a:lnSpc>
              <a:spcBef>
                <a:spcPts val="479"/>
              </a:spcBef>
            </a:pPr>
            <a:r>
              <a:rPr b="0" lang="de-DE" sz="1300" spc="-1" strike="noStrike">
                <a:solidFill>
                  <a:srgbClr val="000000"/>
                </a:solidFill>
                <a:latin typeface="Calibri"/>
                <a:ea typeface="ＭＳ Ｐゴシック"/>
              </a:rPr>
              <a:t>10-20%</a:t>
            </a:r>
            <a:endParaRPr b="0" lang="de-DE" sz="1300" spc="-1" strike="noStrike">
              <a:latin typeface="Arial"/>
            </a:endParaRPr>
          </a:p>
          <a:p>
            <a:pPr>
              <a:lnSpc>
                <a:spcPct val="100000"/>
              </a:lnSpc>
              <a:spcBef>
                <a:spcPts val="479"/>
              </a:spcBef>
            </a:pPr>
            <a:r>
              <a:rPr b="0" lang="de-DE" sz="1300" spc="-1" strike="noStrike">
                <a:solidFill>
                  <a:srgbClr val="000000"/>
                </a:solidFill>
                <a:latin typeface="Calibri"/>
                <a:ea typeface="ＭＳ Ｐゴシック"/>
              </a:rPr>
              <a:t>0-10%</a:t>
            </a:r>
            <a:endParaRPr b="0" lang="de-DE" sz="1300" spc="-1" strike="noStrike">
              <a:latin typeface="Arial"/>
            </a:endParaRPr>
          </a:p>
          <a:p>
            <a:pPr>
              <a:lnSpc>
                <a:spcPct val="100000"/>
              </a:lnSpc>
              <a:spcBef>
                <a:spcPts val="479"/>
              </a:spcBef>
            </a:pPr>
            <a:r>
              <a:rPr b="0" lang="de-DE" sz="1300" spc="-1" strike="noStrike">
                <a:solidFill>
                  <a:srgbClr val="000000"/>
                </a:solidFill>
                <a:latin typeface="Calibri"/>
                <a:ea typeface="ＭＳ Ｐゴシック"/>
              </a:rPr>
              <a:t>Unbekannt</a:t>
            </a:r>
            <a:endParaRPr b="0" lang="de-DE" sz="1300" spc="-1" strike="noStrike">
              <a:latin typeface="Arial"/>
            </a:endParaRPr>
          </a:p>
        </p:txBody>
      </p:sp>
      <p:sp>
        <p:nvSpPr>
          <p:cNvPr id="694" name="CustomShape 7"/>
          <p:cNvSpPr/>
          <p:nvPr/>
        </p:nvSpPr>
        <p:spPr>
          <a:xfrm>
            <a:off x="452736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Tiefenbild</a:t>
            </a:r>
            <a:endParaRPr b="0" lang="de-DE" sz="1800" spc="-1" strike="noStrike">
              <a:latin typeface="Arial"/>
            </a:endParaRPr>
          </a:p>
        </p:txBody>
      </p:sp>
      <p:sp>
        <p:nvSpPr>
          <p:cNvPr id="695" name="CustomShape 8"/>
          <p:cNvSpPr/>
          <p:nvPr/>
        </p:nvSpPr>
        <p:spPr>
          <a:xfrm>
            <a:off x="795240" y="2520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696" name="CustomShape 9"/>
          <p:cNvSpPr/>
          <p:nvPr/>
        </p:nvSpPr>
        <p:spPr>
          <a:xfrm>
            <a:off x="796680" y="1296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Modell</a:t>
            </a:r>
            <a:endParaRPr b="0" lang="de-DE" sz="1800" spc="-1" strike="noStrike">
              <a:latin typeface="Arial"/>
            </a:endParaRPr>
          </a:p>
        </p:txBody>
      </p:sp>
      <p:sp>
        <p:nvSpPr>
          <p:cNvPr id="697" name="CustomShape 10"/>
          <p:cNvSpPr/>
          <p:nvPr/>
        </p:nvSpPr>
        <p:spPr>
          <a:xfrm>
            <a:off x="815400" y="3744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Modell</a:t>
            </a:r>
            <a:endParaRPr b="0" lang="de-DE" sz="1800" spc="-1" strike="noStrike">
              <a:latin typeface="Arial"/>
            </a:endParaRPr>
          </a:p>
        </p:txBody>
      </p:sp>
      <p:sp>
        <p:nvSpPr>
          <p:cNvPr id="698" name="CustomShape 11"/>
          <p:cNvSpPr/>
          <p:nvPr/>
        </p:nvSpPr>
        <p:spPr>
          <a:xfrm>
            <a:off x="2667240" y="2736360"/>
            <a:ext cx="158508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KeypointNet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[Suwajanakorn ARXIV 18]</a:t>
            </a:r>
            <a:endParaRPr b="0" lang="de-DE" sz="1050" spc="-1" strike="noStrike">
              <a:latin typeface="Arial"/>
            </a:endParaRPr>
          </a:p>
        </p:txBody>
      </p:sp>
      <p:sp>
        <p:nvSpPr>
          <p:cNvPr id="699" name="CustomShape 12"/>
          <p:cNvSpPr/>
          <p:nvPr/>
        </p:nvSpPr>
        <p:spPr>
          <a:xfrm>
            <a:off x="2667240" y="3941280"/>
            <a:ext cx="158508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Analyse by Synthese</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[Xu ECCV 20]</a:t>
            </a:r>
            <a:endParaRPr b="0" lang="de-DE" sz="1100" spc="-1" strike="noStrike">
              <a:latin typeface="Arial"/>
            </a:endParaRPr>
          </a:p>
        </p:txBody>
      </p:sp>
      <p:sp>
        <p:nvSpPr>
          <p:cNvPr id="700" name="CustomShape 13"/>
          <p:cNvSpPr/>
          <p:nvPr/>
        </p:nvSpPr>
        <p:spPr>
          <a:xfrm>
            <a:off x="2657520" y="1872360"/>
            <a:ext cx="158508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PoseCNN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[Xiang ARXIV 17]</a:t>
            </a:r>
            <a:endParaRPr b="0" lang="de-DE" sz="1100" spc="-1" strike="noStrike">
              <a:latin typeface="Arial"/>
            </a:endParaRPr>
          </a:p>
        </p:txBody>
      </p:sp>
      <p:sp>
        <p:nvSpPr>
          <p:cNvPr id="701" name="CustomShape 14"/>
          <p:cNvSpPr/>
          <p:nvPr/>
        </p:nvSpPr>
        <p:spPr>
          <a:xfrm>
            <a:off x="4657680" y="1276920"/>
            <a:ext cx="158508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Se-TrackNet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[Wen IROS 20]</a:t>
            </a:r>
            <a:endParaRPr b="0" lang="de-DE" sz="1050" spc="-1" strike="noStrike">
              <a:latin typeface="Arial"/>
            </a:endParaRPr>
          </a:p>
        </p:txBody>
      </p:sp>
      <p:sp>
        <p:nvSpPr>
          <p:cNvPr id="702" name="CustomShape 15"/>
          <p:cNvSpPr/>
          <p:nvPr/>
        </p:nvSpPr>
        <p:spPr>
          <a:xfrm>
            <a:off x="4673160" y="1872360"/>
            <a:ext cx="158508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DbotPF</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[Wüthrich IROS 13]</a:t>
            </a:r>
            <a:endParaRPr b="0" lang="de-DE" sz="1050" spc="-1" strike="noStrike">
              <a:latin typeface="Arial"/>
            </a:endParaRPr>
          </a:p>
        </p:txBody>
      </p:sp>
      <p:sp>
        <p:nvSpPr>
          <p:cNvPr id="703" name="CustomShape 16"/>
          <p:cNvSpPr/>
          <p:nvPr/>
        </p:nvSpPr>
        <p:spPr>
          <a:xfrm>
            <a:off x="4683240" y="2592360"/>
            <a:ext cx="1585080" cy="514440"/>
          </a:xfrm>
          <a:prstGeom prst="roundRect">
            <a:avLst>
              <a:gd name="adj" fmla="val 16667"/>
            </a:avLst>
          </a:prstGeom>
          <a:solidFill>
            <a:srgbClr val="ffa5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NOCS</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CVPR 19]</a:t>
            </a:r>
            <a:endParaRPr b="0" lang="de-DE" sz="1100" spc="-1" strike="noStrike">
              <a:latin typeface="Arial"/>
            </a:endParaRPr>
          </a:p>
        </p:txBody>
      </p:sp>
      <p:sp>
        <p:nvSpPr>
          <p:cNvPr id="704" name="CustomShape 17"/>
          <p:cNvSpPr/>
          <p:nvPr/>
        </p:nvSpPr>
        <p:spPr>
          <a:xfrm>
            <a:off x="4673520" y="3168360"/>
            <a:ext cx="1585080" cy="514440"/>
          </a:xfrm>
          <a:prstGeom prst="roundRect">
            <a:avLst>
              <a:gd name="adj" fmla="val 16667"/>
            </a:avLst>
          </a:prstGeom>
          <a:solidFill>
            <a:srgbClr val="ffff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000000"/>
                </a:solidFill>
                <a:latin typeface="Calibri"/>
                <a:ea typeface="ＭＳ Ｐゴシック"/>
              </a:rPr>
              <a:t>6-PACK</a:t>
            </a:r>
            <a:endParaRPr b="0" lang="de-DE" sz="1200" spc="-1" strike="noStrike">
              <a:solidFill>
                <a:srgbClr val="000000"/>
              </a:solidFill>
              <a:latin typeface="Arial"/>
            </a:endParaRPr>
          </a:p>
          <a:p>
            <a:pPr algn="ctr">
              <a:lnSpc>
                <a:spcPct val="100000"/>
              </a:lnSpc>
            </a:pPr>
            <a:r>
              <a:rPr b="0" lang="de-DE" sz="1100" spc="-1" strike="noStrike">
                <a:solidFill>
                  <a:srgbClr val="000000"/>
                </a:solidFill>
                <a:latin typeface="Calibri"/>
                <a:ea typeface="ＭＳ Ｐゴシック"/>
              </a:rPr>
              <a:t>[Wang ICRA 19]</a:t>
            </a:r>
            <a:endParaRPr b="0" lang="de-DE" sz="1100" spc="-1" strike="noStrike">
              <a:solidFill>
                <a:srgbClr val="000000"/>
              </a:solidFill>
              <a:latin typeface="Arial"/>
            </a:endParaRPr>
          </a:p>
        </p:txBody>
      </p:sp>
      <p:sp>
        <p:nvSpPr>
          <p:cNvPr id="705" name="CustomShape 18"/>
          <p:cNvSpPr/>
          <p:nvPr/>
        </p:nvSpPr>
        <p:spPr>
          <a:xfrm>
            <a:off x="6761160" y="1296360"/>
            <a:ext cx="165744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Robust Gaussian Filter </a:t>
            </a:r>
            <a:r>
              <a:rPr b="0" lang="de-DE" sz="1100" spc="-1" strike="noStrike">
                <a:solidFill>
                  <a:srgbClr val="ffffff"/>
                </a:solidFill>
                <a:latin typeface="Calibri"/>
                <a:ea typeface="ＭＳ Ｐゴシック"/>
              </a:rPr>
              <a:t>[Isaac ICRA 16]</a:t>
            </a:r>
            <a:endParaRPr b="0" lang="de-DE" sz="1100" spc="-1" strike="noStrike">
              <a:latin typeface="Arial"/>
            </a:endParaRPr>
          </a:p>
        </p:txBody>
      </p:sp>
      <p:sp>
        <p:nvSpPr>
          <p:cNvPr id="706" name="CustomShape 19"/>
          <p:cNvSpPr/>
          <p:nvPr/>
        </p:nvSpPr>
        <p:spPr>
          <a:xfrm>
            <a:off x="6833160" y="4522680"/>
            <a:ext cx="1647360" cy="514440"/>
          </a:xfrm>
          <a:prstGeom prst="roundRect">
            <a:avLst>
              <a:gd name="adj" fmla="val 16667"/>
            </a:avLst>
          </a:prstGeom>
          <a:solidFill>
            <a:srgbClr val="ffa5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Iterative Closest Point</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[Park ARXIV 18]</a:t>
            </a:r>
            <a:endParaRPr b="0" lang="de-DE" sz="1100" spc="-1" strike="noStrike">
              <a:latin typeface="Arial"/>
            </a:endParaRPr>
          </a:p>
        </p:txBody>
      </p:sp>
      <p:sp>
        <p:nvSpPr>
          <p:cNvPr id="707" name="CustomShape 20"/>
          <p:cNvSpPr/>
          <p:nvPr/>
        </p:nvSpPr>
        <p:spPr>
          <a:xfrm>
            <a:off x="4683240" y="4536360"/>
            <a:ext cx="1585080" cy="495360"/>
          </a:xfrm>
          <a:prstGeom prst="roundRect">
            <a:avLst>
              <a:gd name="adj" fmla="val 16667"/>
            </a:avLst>
          </a:prstGeom>
          <a:solidFill>
            <a:srgbClr val="0080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21]</a:t>
            </a:r>
            <a:endParaRPr b="0" lang="de-DE" sz="1100" spc="-1" strike="noStrike">
              <a:latin typeface="Arial"/>
            </a:endParaRPr>
          </a:p>
        </p:txBody>
      </p:sp>
      <p:sp>
        <p:nvSpPr>
          <p:cNvPr id="708" name="CustomShape 21"/>
          <p:cNvSpPr/>
          <p:nvPr/>
        </p:nvSpPr>
        <p:spPr>
          <a:xfrm>
            <a:off x="4683240" y="3960360"/>
            <a:ext cx="1585080" cy="495360"/>
          </a:xfrm>
          <a:prstGeom prst="roundRect">
            <a:avLst>
              <a:gd name="adj" fmla="val 16667"/>
            </a:avLst>
          </a:prstGeom>
          <a:solidFill>
            <a:srgbClr val="ffff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000000"/>
                </a:solidFill>
                <a:latin typeface="Calibri"/>
                <a:ea typeface="ＭＳ Ｐゴシック"/>
              </a:rPr>
              <a:t>MaskFusion</a:t>
            </a:r>
            <a:endParaRPr b="0" lang="de-DE" sz="1200" spc="-1" strike="noStrike">
              <a:solidFill>
                <a:srgbClr val="000000"/>
              </a:solidFill>
              <a:latin typeface="Arial"/>
            </a:endParaRPr>
          </a:p>
          <a:p>
            <a:pPr algn="ctr">
              <a:lnSpc>
                <a:spcPct val="100000"/>
              </a:lnSpc>
            </a:pPr>
            <a:r>
              <a:rPr b="0" lang="de-DE" sz="1100" spc="-1" strike="noStrike">
                <a:solidFill>
                  <a:srgbClr val="000000"/>
                </a:solidFill>
                <a:latin typeface="Calibri"/>
                <a:ea typeface="ＭＳ Ｐゴシック"/>
              </a:rPr>
              <a:t>[Runz ISMAR 18]</a:t>
            </a:r>
            <a:endParaRPr b="0" lang="de-DE" sz="1100" spc="-1" strike="noStrike">
              <a:solidFill>
                <a:srgbClr val="000000"/>
              </a:solidFill>
              <a:latin typeface="Arial"/>
            </a:endParaRPr>
          </a:p>
        </p:txBody>
      </p:sp>
      <p:sp>
        <p:nvSpPr>
          <p:cNvPr id="709" name="CustomShape 22"/>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sp>
        <p:nvSpPr>
          <p:cNvPr id="710" name="CustomShape 23"/>
          <p:cNvSpPr/>
          <p:nvPr/>
        </p:nvSpPr>
        <p:spPr>
          <a:xfrm>
            <a:off x="6840000" y="3960000"/>
            <a:ext cx="1654920" cy="495360"/>
          </a:xfrm>
          <a:prstGeom prst="roundRect">
            <a:avLst>
              <a:gd name="adj" fmla="val 16667"/>
            </a:avLst>
          </a:prstGeom>
          <a:solidFill>
            <a:srgbClr val="ffa5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TEASER</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[Yang ToR 20]</a:t>
            </a:r>
            <a:endParaRPr b="0" lang="de-DE" sz="1100" spc="-1" strike="noStrike">
              <a:latin typeface="Arial"/>
            </a:endParaRPr>
          </a:p>
        </p:txBody>
      </p:sp>
      <p:sp>
        <p:nvSpPr>
          <p:cNvPr id="711" name="TextShape 24"/>
          <p:cNvSpPr txBox="1"/>
          <p:nvPr/>
        </p:nvSpPr>
        <p:spPr>
          <a:xfrm>
            <a:off x="7137360" y="2115000"/>
            <a:ext cx="1080000" cy="261000"/>
          </a:xfrm>
          <a:prstGeom prst="rect">
            <a:avLst/>
          </a:prstGeom>
          <a:noFill/>
          <a:ln>
            <a:noFill/>
          </a:ln>
        </p:spPr>
        <p:txBody>
          <a:bodyPr lIns="90000" rIns="90000" tIns="45000" bIns="45000">
            <a:noAutofit/>
          </a:bodyPr>
          <a:p>
            <a:r>
              <a:rPr b="0" lang="de-DE" sz="1200" spc="-1" strike="noStrike">
                <a:latin typeface="Arial"/>
              </a:rPr>
              <a:t>5°5cm Metrik</a:t>
            </a:r>
            <a:endParaRPr b="0" lang="de-DE" sz="1200" spc="-1" strike="noStrike">
              <a:latin typeface="Arial"/>
            </a:endParaRPr>
          </a:p>
        </p:txBody>
      </p:sp>
      <p:sp>
        <p:nvSpPr>
          <p:cNvPr id="712" name="CustomShape 25"/>
          <p:cNvSpPr/>
          <p:nvPr/>
        </p:nvSpPr>
        <p:spPr>
          <a:xfrm>
            <a:off x="7200000" y="3168360"/>
            <a:ext cx="134640" cy="144000"/>
          </a:xfrm>
          <a:prstGeom prst="roundRect">
            <a:avLst>
              <a:gd name="adj" fmla="val 16667"/>
            </a:avLst>
          </a:prstGeom>
          <a:solidFill>
            <a:srgbClr val="ffa500"/>
          </a:solidFill>
          <a:ln>
            <a:noFill/>
          </a:ln>
        </p:spPr>
        <p:style>
          <a:lnRef idx="0"/>
          <a:fillRef idx="0"/>
          <a:effectRef idx="0"/>
          <a:fontRef idx="minor"/>
        </p:style>
      </p:sp>
      <p:sp>
        <p:nvSpPr>
          <p:cNvPr id="713" name="CustomShape 26"/>
          <p:cNvSpPr/>
          <p:nvPr/>
        </p:nvSpPr>
        <p:spPr>
          <a:xfrm>
            <a:off x="7200000" y="3420360"/>
            <a:ext cx="134640" cy="144000"/>
          </a:xfrm>
          <a:prstGeom prst="roundRect">
            <a:avLst>
              <a:gd name="adj" fmla="val 16667"/>
            </a:avLst>
          </a:prstGeom>
          <a:solidFill>
            <a:srgbClr val="ff0000"/>
          </a:solidFill>
          <a:ln>
            <a:noFill/>
          </a:ln>
        </p:spPr>
        <p:style>
          <a:lnRef idx="0"/>
          <a:fillRef idx="0"/>
          <a:effectRef idx="0"/>
          <a:fontRef idx="minor"/>
        </p:style>
      </p:sp>
      <p:sp>
        <p:nvSpPr>
          <p:cNvPr id="714" name="CustomShape 27"/>
          <p:cNvSpPr/>
          <p:nvPr/>
        </p:nvSpPr>
        <p:spPr>
          <a:xfrm>
            <a:off x="7200000" y="2916360"/>
            <a:ext cx="134640" cy="144000"/>
          </a:xfrm>
          <a:prstGeom prst="roundRect">
            <a:avLst>
              <a:gd name="adj" fmla="val 16667"/>
            </a:avLst>
          </a:prstGeom>
          <a:solidFill>
            <a:srgbClr val="ffff00"/>
          </a:solidFill>
          <a:ln>
            <a:noFill/>
          </a:ln>
        </p:spPr>
        <p:style>
          <a:lnRef idx="0"/>
          <a:fillRef idx="0"/>
          <a:effectRef idx="0"/>
          <a:fontRef idx="minor"/>
        </p:style>
      </p:sp>
      <p:sp>
        <p:nvSpPr>
          <p:cNvPr id="715" name="CustomShape 28"/>
          <p:cNvSpPr/>
          <p:nvPr/>
        </p:nvSpPr>
        <p:spPr>
          <a:xfrm>
            <a:off x="7200000" y="2628360"/>
            <a:ext cx="134640" cy="144000"/>
          </a:xfrm>
          <a:prstGeom prst="roundRect">
            <a:avLst>
              <a:gd name="adj" fmla="val 16667"/>
            </a:avLst>
          </a:prstGeom>
          <a:solidFill>
            <a:srgbClr val="32cd32"/>
          </a:solidFill>
          <a:ln>
            <a:noFill/>
          </a:ln>
        </p:spPr>
        <p:style>
          <a:lnRef idx="0"/>
          <a:fillRef idx="0"/>
          <a:effectRef idx="0"/>
          <a:fontRef idx="minor"/>
        </p:style>
      </p:sp>
      <p:sp>
        <p:nvSpPr>
          <p:cNvPr id="716" name="CustomShape 29"/>
          <p:cNvSpPr/>
          <p:nvPr/>
        </p:nvSpPr>
        <p:spPr>
          <a:xfrm>
            <a:off x="7200000" y="3672720"/>
            <a:ext cx="134640" cy="144000"/>
          </a:xfrm>
          <a:prstGeom prst="roundRect">
            <a:avLst>
              <a:gd name="adj" fmla="val 16667"/>
            </a:avLst>
          </a:prstGeom>
          <a:solidFill>
            <a:srgbClr val="d3d3d3"/>
          </a:solidFill>
          <a:ln>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7" name="CustomShape 1"/>
          <p:cNvSpPr/>
          <p:nvPr/>
        </p:nvSpPr>
        <p:spPr>
          <a:xfrm>
            <a:off x="2558880" y="866160"/>
            <a:ext cx="1821240" cy="30096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Farbbild-</a:t>
            </a:r>
            <a:r>
              <a:rPr b="0" lang="de-DE" sz="1800" spc="-1" strike="noStrike">
                <a:solidFill>
                  <a:srgbClr val="ffffff"/>
                </a:solidFill>
                <a:latin typeface="Calibri"/>
                <a:ea typeface="ＭＳ Ｐゴシック"/>
              </a:rPr>
              <a:t>basiert</a:t>
            </a:r>
            <a:endParaRPr b="0" lang="de-DE" sz="1800" spc="-1" strike="noStrike">
              <a:latin typeface="Arial"/>
            </a:endParaRPr>
          </a:p>
        </p:txBody>
      </p:sp>
      <p:sp>
        <p:nvSpPr>
          <p:cNvPr id="718" name="CustomShape 2"/>
          <p:cNvSpPr/>
          <p:nvPr/>
        </p:nvSpPr>
        <p:spPr>
          <a:xfrm>
            <a:off x="666360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a:t>
            </a:r>
            <a:r>
              <a:rPr b="0" lang="de-DE" sz="1800" spc="-1" strike="noStrike">
                <a:solidFill>
                  <a:srgbClr val="ffffff"/>
                </a:solidFill>
                <a:latin typeface="Calibri"/>
                <a:ea typeface="ＭＳ Ｐゴシック"/>
              </a:rPr>
              <a:t>Pointcloud</a:t>
            </a:r>
            <a:endParaRPr b="0" lang="de-DE" sz="1800" spc="-1" strike="noStrike">
              <a:latin typeface="Arial"/>
            </a:endParaRPr>
          </a:p>
        </p:txBody>
      </p:sp>
      <p:sp>
        <p:nvSpPr>
          <p:cNvPr id="719" name="CustomShape 3"/>
          <p:cNvSpPr/>
          <p:nvPr/>
        </p:nvSpPr>
        <p:spPr>
          <a:xfrm>
            <a:off x="2657160" y="1276920"/>
            <a:ext cx="158508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DeepIM</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[Li IJCV 18]</a:t>
            </a:r>
            <a:endParaRPr b="0" lang="de-DE" sz="1100" spc="-1" strike="noStrike">
              <a:latin typeface="Arial"/>
            </a:endParaRPr>
          </a:p>
        </p:txBody>
      </p:sp>
      <p:sp>
        <p:nvSpPr>
          <p:cNvPr id="720" name="CustomShape 4"/>
          <p:cNvSpPr/>
          <p:nvPr/>
        </p:nvSpPr>
        <p:spPr>
          <a:xfrm>
            <a:off x="6984000" y="2088000"/>
            <a:ext cx="1368000" cy="1800000"/>
          </a:xfrm>
          <a:prstGeom prst="roundRect">
            <a:avLst>
              <a:gd name="adj" fmla="val 16667"/>
            </a:avLst>
          </a:prstGeom>
          <a:noFill/>
          <a:ln w="12600">
            <a:solidFill>
              <a:srgbClr val="000000"/>
            </a:solidFill>
            <a:round/>
          </a:ln>
        </p:spPr>
        <p:style>
          <a:lnRef idx="0"/>
          <a:fillRef idx="0"/>
          <a:effectRef idx="0"/>
          <a:fontRef idx="minor"/>
        </p:style>
      </p:sp>
      <p:sp>
        <p:nvSpPr>
          <p:cNvPr id="721" name="CustomShape 5"/>
          <p:cNvSpPr/>
          <p:nvPr/>
        </p:nvSpPr>
        <p:spPr>
          <a:xfrm>
            <a:off x="7200000" y="2376000"/>
            <a:ext cx="134640" cy="144000"/>
          </a:xfrm>
          <a:prstGeom prst="roundRect">
            <a:avLst>
              <a:gd name="adj" fmla="val 16667"/>
            </a:avLst>
          </a:prstGeom>
          <a:solidFill>
            <a:srgbClr val="008000"/>
          </a:solidFill>
          <a:ln>
            <a:noFill/>
          </a:ln>
        </p:spPr>
        <p:style>
          <a:lnRef idx="0"/>
          <a:fillRef idx="0"/>
          <a:effectRef idx="0"/>
          <a:fontRef idx="minor"/>
        </p:style>
      </p:sp>
      <p:sp>
        <p:nvSpPr>
          <p:cNvPr id="722" name="CustomShape 6"/>
          <p:cNvSpPr/>
          <p:nvPr/>
        </p:nvSpPr>
        <p:spPr>
          <a:xfrm>
            <a:off x="7290720" y="2304000"/>
            <a:ext cx="920160" cy="1579680"/>
          </a:xfrm>
          <a:prstGeom prst="rect">
            <a:avLst/>
          </a:prstGeom>
          <a:noFill/>
          <a:ln>
            <a:noFill/>
          </a:ln>
        </p:spPr>
        <p:style>
          <a:lnRef idx="0"/>
          <a:fillRef idx="0"/>
          <a:effectRef idx="0"/>
          <a:fontRef idx="minor"/>
        </p:style>
        <p:txBody>
          <a:bodyPr wrap="none" lIns="90000" rIns="90000" tIns="45000" bIns="45000">
            <a:spAutoFit/>
          </a:bodyPr>
          <a:p>
            <a:pPr>
              <a:lnSpc>
                <a:spcPct val="100000"/>
              </a:lnSpc>
              <a:spcBef>
                <a:spcPts val="479"/>
              </a:spcBef>
            </a:pPr>
            <a:r>
              <a:rPr b="0" lang="de-DE" sz="1300" spc="-1" strike="noStrike">
                <a:solidFill>
                  <a:srgbClr val="000000"/>
                </a:solidFill>
                <a:latin typeface="Calibri"/>
                <a:ea typeface="ＭＳ Ｐゴシック"/>
              </a:rPr>
              <a:t>90-100%</a:t>
            </a:r>
            <a:endParaRPr b="0" lang="de-DE" sz="1300" spc="-1" strike="noStrike">
              <a:latin typeface="Arial"/>
            </a:endParaRPr>
          </a:p>
          <a:p>
            <a:pPr>
              <a:lnSpc>
                <a:spcPct val="100000"/>
              </a:lnSpc>
              <a:spcBef>
                <a:spcPts val="479"/>
              </a:spcBef>
            </a:pPr>
            <a:r>
              <a:rPr b="0" lang="de-DE" sz="1300" spc="-1" strike="noStrike">
                <a:solidFill>
                  <a:srgbClr val="000000"/>
                </a:solidFill>
                <a:latin typeface="Calibri"/>
                <a:ea typeface="ＭＳ Ｐゴシック"/>
              </a:rPr>
              <a:t>75-90%</a:t>
            </a:r>
            <a:endParaRPr b="0" lang="de-DE" sz="1300" spc="-1" strike="noStrike">
              <a:latin typeface="Arial"/>
            </a:endParaRPr>
          </a:p>
          <a:p>
            <a:pPr>
              <a:lnSpc>
                <a:spcPct val="100000"/>
              </a:lnSpc>
              <a:spcBef>
                <a:spcPts val="479"/>
              </a:spcBef>
            </a:pPr>
            <a:r>
              <a:rPr b="0" lang="de-DE" sz="1300" spc="-1" strike="noStrike">
                <a:solidFill>
                  <a:srgbClr val="000000"/>
                </a:solidFill>
                <a:latin typeface="Calibri"/>
                <a:ea typeface="ＭＳ Ｐゴシック"/>
              </a:rPr>
              <a:t>50-75%</a:t>
            </a:r>
            <a:endParaRPr b="0" lang="de-DE" sz="1300" spc="-1" strike="noStrike">
              <a:latin typeface="Arial"/>
            </a:endParaRPr>
          </a:p>
          <a:p>
            <a:pPr>
              <a:lnSpc>
                <a:spcPct val="100000"/>
              </a:lnSpc>
              <a:spcBef>
                <a:spcPts val="479"/>
              </a:spcBef>
            </a:pPr>
            <a:r>
              <a:rPr b="0" lang="de-DE" sz="1300" spc="-1" strike="noStrike">
                <a:solidFill>
                  <a:srgbClr val="000000"/>
                </a:solidFill>
                <a:latin typeface="Calibri"/>
                <a:ea typeface="ＭＳ Ｐゴシック"/>
              </a:rPr>
              <a:t>25-50%</a:t>
            </a:r>
            <a:endParaRPr b="0" lang="de-DE" sz="1300" spc="-1" strike="noStrike">
              <a:latin typeface="Arial"/>
            </a:endParaRPr>
          </a:p>
          <a:p>
            <a:pPr>
              <a:lnSpc>
                <a:spcPct val="100000"/>
              </a:lnSpc>
              <a:spcBef>
                <a:spcPts val="479"/>
              </a:spcBef>
            </a:pPr>
            <a:r>
              <a:rPr b="0" lang="de-DE" sz="1300" spc="-1" strike="noStrike">
                <a:solidFill>
                  <a:srgbClr val="000000"/>
                </a:solidFill>
                <a:latin typeface="Calibri"/>
                <a:ea typeface="ＭＳ Ｐゴシック"/>
              </a:rPr>
              <a:t>0-25%</a:t>
            </a:r>
            <a:endParaRPr b="0" lang="de-DE" sz="1300" spc="-1" strike="noStrike">
              <a:latin typeface="Arial"/>
            </a:endParaRPr>
          </a:p>
          <a:p>
            <a:pPr>
              <a:lnSpc>
                <a:spcPct val="100000"/>
              </a:lnSpc>
              <a:spcBef>
                <a:spcPts val="479"/>
              </a:spcBef>
            </a:pPr>
            <a:r>
              <a:rPr b="0" lang="de-DE" sz="1300" spc="-1" strike="noStrike">
                <a:solidFill>
                  <a:srgbClr val="000000"/>
                </a:solidFill>
                <a:latin typeface="Calibri"/>
                <a:ea typeface="ＭＳ Ｐゴシック"/>
              </a:rPr>
              <a:t>Unbekannt</a:t>
            </a:r>
            <a:endParaRPr b="0" lang="de-DE" sz="1300" spc="-1" strike="noStrike">
              <a:latin typeface="Arial"/>
            </a:endParaRPr>
          </a:p>
        </p:txBody>
      </p:sp>
      <p:sp>
        <p:nvSpPr>
          <p:cNvPr id="723" name="CustomShape 7"/>
          <p:cNvSpPr/>
          <p:nvPr/>
        </p:nvSpPr>
        <p:spPr>
          <a:xfrm>
            <a:off x="4527360" y="866160"/>
            <a:ext cx="1821240" cy="27864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Tiefenbild</a:t>
            </a:r>
            <a:endParaRPr b="0" lang="de-DE" sz="1800" spc="-1" strike="noStrike">
              <a:latin typeface="Arial"/>
            </a:endParaRPr>
          </a:p>
        </p:txBody>
      </p:sp>
      <p:sp>
        <p:nvSpPr>
          <p:cNvPr id="724" name="CustomShape 8"/>
          <p:cNvSpPr/>
          <p:nvPr/>
        </p:nvSpPr>
        <p:spPr>
          <a:xfrm>
            <a:off x="795240" y="2520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Kategorie Modell</a:t>
            </a:r>
            <a:endParaRPr b="0" lang="de-DE" sz="1800" spc="-1" strike="noStrike">
              <a:latin typeface="Arial"/>
            </a:endParaRPr>
          </a:p>
        </p:txBody>
      </p:sp>
      <p:sp>
        <p:nvSpPr>
          <p:cNvPr id="725" name="CustomShape 9"/>
          <p:cNvSpPr/>
          <p:nvPr/>
        </p:nvSpPr>
        <p:spPr>
          <a:xfrm>
            <a:off x="796680" y="1296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3D CAD </a:t>
            </a:r>
            <a:r>
              <a:rPr b="0" lang="de-DE" sz="1800" spc="-1" strike="noStrike">
                <a:solidFill>
                  <a:srgbClr val="ffffff"/>
                </a:solidFill>
                <a:latin typeface="Calibri"/>
                <a:ea typeface="ＭＳ Ｐゴシック"/>
              </a:rPr>
              <a:t>Modell</a:t>
            </a:r>
            <a:endParaRPr b="0" lang="de-DE" sz="1800" spc="-1" strike="noStrike">
              <a:latin typeface="Arial"/>
            </a:endParaRPr>
          </a:p>
        </p:txBody>
      </p:sp>
      <p:sp>
        <p:nvSpPr>
          <p:cNvPr id="726" name="CustomShape 10"/>
          <p:cNvSpPr/>
          <p:nvPr/>
        </p:nvSpPr>
        <p:spPr>
          <a:xfrm>
            <a:off x="815400" y="3744360"/>
            <a:ext cx="1410840" cy="927000"/>
          </a:xfrm>
          <a:prstGeom prst="roundRect">
            <a:avLst>
              <a:gd name="adj" fmla="val 16667"/>
            </a:avLst>
          </a:prstGeom>
          <a:solidFill>
            <a:srgbClr val="003359"/>
          </a:solidFill>
          <a:ln>
            <a:noFill/>
          </a:ln>
        </p:spPr>
        <p:style>
          <a:lnRef idx="0"/>
          <a:fillRef idx="0"/>
          <a:effectRef idx="0"/>
          <a:fontRef idx="minor"/>
        </p:style>
        <p:txBody>
          <a:bodyPr lIns="90000" rIns="90000" tIns="45000" bIns="45000" anchor="ctr">
            <a:noAutofit/>
          </a:bodyPr>
          <a:p>
            <a:pPr algn="ctr">
              <a:lnSpc>
                <a:spcPct val="100000"/>
              </a:lnSpc>
            </a:pPr>
            <a:r>
              <a:rPr b="0" lang="de-DE" sz="1800" spc="-1" strike="noStrike">
                <a:solidFill>
                  <a:srgbClr val="ffffff"/>
                </a:solidFill>
                <a:latin typeface="Calibri"/>
                <a:ea typeface="ＭＳ Ｐゴシック"/>
              </a:rPr>
              <a:t>ohne </a:t>
            </a:r>
            <a:r>
              <a:rPr b="0" lang="de-DE" sz="1800" spc="-1" strike="noStrike">
                <a:solidFill>
                  <a:srgbClr val="ffffff"/>
                </a:solidFill>
                <a:latin typeface="Calibri"/>
                <a:ea typeface="ＭＳ Ｐゴシック"/>
              </a:rPr>
              <a:t>Modell</a:t>
            </a:r>
            <a:endParaRPr b="0" lang="de-DE" sz="1800" spc="-1" strike="noStrike">
              <a:latin typeface="Arial"/>
            </a:endParaRPr>
          </a:p>
        </p:txBody>
      </p:sp>
      <p:sp>
        <p:nvSpPr>
          <p:cNvPr id="727" name="CustomShape 11"/>
          <p:cNvSpPr/>
          <p:nvPr/>
        </p:nvSpPr>
        <p:spPr>
          <a:xfrm>
            <a:off x="2667240" y="2736360"/>
            <a:ext cx="158508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KeypointNet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[Suwajanakorn ARXIV 18]</a:t>
            </a:r>
            <a:endParaRPr b="0" lang="de-DE" sz="1050" spc="-1" strike="noStrike">
              <a:latin typeface="Arial"/>
            </a:endParaRPr>
          </a:p>
        </p:txBody>
      </p:sp>
      <p:sp>
        <p:nvSpPr>
          <p:cNvPr id="728" name="CustomShape 12"/>
          <p:cNvSpPr/>
          <p:nvPr/>
        </p:nvSpPr>
        <p:spPr>
          <a:xfrm>
            <a:off x="2667240" y="3941280"/>
            <a:ext cx="158508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Analyse by </a:t>
            </a:r>
            <a:r>
              <a:rPr b="0" lang="de-DE" sz="1200" spc="-1" strike="noStrike">
                <a:solidFill>
                  <a:srgbClr val="ffffff"/>
                </a:solidFill>
                <a:latin typeface="Calibri"/>
                <a:ea typeface="ＭＳ Ｐゴシック"/>
              </a:rPr>
              <a:t>Synthese</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[Xu ECCV 20]</a:t>
            </a:r>
            <a:endParaRPr b="0" lang="de-DE" sz="1100" spc="-1" strike="noStrike">
              <a:latin typeface="Arial"/>
            </a:endParaRPr>
          </a:p>
        </p:txBody>
      </p:sp>
      <p:sp>
        <p:nvSpPr>
          <p:cNvPr id="729" name="CustomShape 13"/>
          <p:cNvSpPr/>
          <p:nvPr/>
        </p:nvSpPr>
        <p:spPr>
          <a:xfrm>
            <a:off x="2657520" y="1872360"/>
            <a:ext cx="158508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PoseCNN</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[Xiang ARXIV 17]</a:t>
            </a:r>
            <a:endParaRPr b="0" lang="de-DE" sz="1100" spc="-1" strike="noStrike">
              <a:latin typeface="Arial"/>
            </a:endParaRPr>
          </a:p>
        </p:txBody>
      </p:sp>
      <p:sp>
        <p:nvSpPr>
          <p:cNvPr id="730" name="CustomShape 14"/>
          <p:cNvSpPr/>
          <p:nvPr/>
        </p:nvSpPr>
        <p:spPr>
          <a:xfrm>
            <a:off x="4657680" y="1276920"/>
            <a:ext cx="158508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Se-TrackNet</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[Wen IROS 20]</a:t>
            </a:r>
            <a:endParaRPr b="0" lang="de-DE" sz="1050" spc="-1" strike="noStrike">
              <a:latin typeface="Arial"/>
            </a:endParaRPr>
          </a:p>
        </p:txBody>
      </p:sp>
      <p:sp>
        <p:nvSpPr>
          <p:cNvPr id="731" name="CustomShape 15"/>
          <p:cNvSpPr/>
          <p:nvPr/>
        </p:nvSpPr>
        <p:spPr>
          <a:xfrm>
            <a:off x="4673160" y="1872360"/>
            <a:ext cx="158508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DbotPF</a:t>
            </a:r>
            <a:endParaRPr b="0" lang="de-DE" sz="1200" spc="-1" strike="noStrike">
              <a:latin typeface="Arial"/>
            </a:endParaRPr>
          </a:p>
          <a:p>
            <a:pPr algn="ctr">
              <a:lnSpc>
                <a:spcPct val="100000"/>
              </a:lnSpc>
            </a:pPr>
            <a:r>
              <a:rPr b="0" lang="de-DE" sz="1050" spc="-1" strike="noStrike">
                <a:solidFill>
                  <a:srgbClr val="ffffff"/>
                </a:solidFill>
                <a:latin typeface="Calibri"/>
                <a:ea typeface="ＭＳ Ｐゴシック"/>
              </a:rPr>
              <a:t>[Wüthrich IROS 13]</a:t>
            </a:r>
            <a:endParaRPr b="0" lang="de-DE" sz="1050" spc="-1" strike="noStrike">
              <a:latin typeface="Arial"/>
            </a:endParaRPr>
          </a:p>
        </p:txBody>
      </p:sp>
      <p:sp>
        <p:nvSpPr>
          <p:cNvPr id="732" name="CustomShape 16"/>
          <p:cNvSpPr/>
          <p:nvPr/>
        </p:nvSpPr>
        <p:spPr>
          <a:xfrm>
            <a:off x="4683240" y="2592360"/>
            <a:ext cx="1585080" cy="514440"/>
          </a:xfrm>
          <a:prstGeom prst="roundRect">
            <a:avLst>
              <a:gd name="adj" fmla="val 16667"/>
            </a:avLst>
          </a:prstGeom>
          <a:solidFill>
            <a:srgbClr val="00ff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NOCS</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CVPR 19]</a:t>
            </a:r>
            <a:endParaRPr b="0" lang="de-DE" sz="1100" spc="-1" strike="noStrike">
              <a:latin typeface="Arial"/>
            </a:endParaRPr>
          </a:p>
        </p:txBody>
      </p:sp>
      <p:sp>
        <p:nvSpPr>
          <p:cNvPr id="733" name="CustomShape 17"/>
          <p:cNvSpPr/>
          <p:nvPr/>
        </p:nvSpPr>
        <p:spPr>
          <a:xfrm>
            <a:off x="4673520" y="3168360"/>
            <a:ext cx="1585080" cy="514440"/>
          </a:xfrm>
          <a:prstGeom prst="roundRect">
            <a:avLst>
              <a:gd name="adj" fmla="val 16667"/>
            </a:avLst>
          </a:prstGeom>
          <a:solidFill>
            <a:srgbClr val="0080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6-PACK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[Wang ICRA 19]</a:t>
            </a:r>
            <a:endParaRPr b="0" lang="de-DE" sz="1100" spc="-1" strike="noStrike">
              <a:latin typeface="Arial"/>
            </a:endParaRPr>
          </a:p>
        </p:txBody>
      </p:sp>
      <p:sp>
        <p:nvSpPr>
          <p:cNvPr id="734" name="CustomShape 18"/>
          <p:cNvSpPr/>
          <p:nvPr/>
        </p:nvSpPr>
        <p:spPr>
          <a:xfrm>
            <a:off x="6761160" y="1296360"/>
            <a:ext cx="1657440" cy="514440"/>
          </a:xfrm>
          <a:prstGeom prst="roundRect">
            <a:avLst>
              <a:gd name="adj" fmla="val 16667"/>
            </a:avLst>
          </a:prstGeom>
          <a:solidFill>
            <a:srgbClr val="d3d3d3"/>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Robust Gaussian </a:t>
            </a:r>
            <a:r>
              <a:rPr b="0" lang="de-DE" sz="1200" spc="-1" strike="noStrike">
                <a:solidFill>
                  <a:srgbClr val="ffffff"/>
                </a:solidFill>
                <a:latin typeface="Calibri"/>
                <a:ea typeface="ＭＳ Ｐゴシック"/>
              </a:rPr>
              <a:t>Filter </a:t>
            </a:r>
            <a:r>
              <a:rPr b="0" lang="de-DE" sz="1100" spc="-1" strike="noStrike">
                <a:solidFill>
                  <a:srgbClr val="ffffff"/>
                </a:solidFill>
                <a:latin typeface="Calibri"/>
                <a:ea typeface="ＭＳ Ｐゴシック"/>
              </a:rPr>
              <a:t>[Isaac ICRA </a:t>
            </a:r>
            <a:r>
              <a:rPr b="0" lang="de-DE" sz="1100" spc="-1" strike="noStrike">
                <a:solidFill>
                  <a:srgbClr val="ffffff"/>
                </a:solidFill>
                <a:latin typeface="Calibri"/>
                <a:ea typeface="ＭＳ Ｐゴシック"/>
              </a:rPr>
              <a:t>16]</a:t>
            </a:r>
            <a:endParaRPr b="0" lang="de-DE" sz="1100" spc="-1" strike="noStrike">
              <a:latin typeface="Arial"/>
            </a:endParaRPr>
          </a:p>
        </p:txBody>
      </p:sp>
      <p:sp>
        <p:nvSpPr>
          <p:cNvPr id="735" name="CustomShape 19"/>
          <p:cNvSpPr/>
          <p:nvPr/>
        </p:nvSpPr>
        <p:spPr>
          <a:xfrm>
            <a:off x="6833160" y="4522680"/>
            <a:ext cx="1647360" cy="514440"/>
          </a:xfrm>
          <a:prstGeom prst="roundRect">
            <a:avLst>
              <a:gd name="adj" fmla="val 16667"/>
            </a:avLst>
          </a:prstGeom>
          <a:solidFill>
            <a:srgbClr val="ffa5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Iterative Closest Point</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[Park ARXIV 18]</a:t>
            </a:r>
            <a:endParaRPr b="0" lang="de-DE" sz="1100" spc="-1" strike="noStrike">
              <a:latin typeface="Arial"/>
            </a:endParaRPr>
          </a:p>
        </p:txBody>
      </p:sp>
      <p:sp>
        <p:nvSpPr>
          <p:cNvPr id="736" name="CustomShape 20"/>
          <p:cNvSpPr/>
          <p:nvPr/>
        </p:nvSpPr>
        <p:spPr>
          <a:xfrm>
            <a:off x="4683240" y="4536360"/>
            <a:ext cx="1585080" cy="495360"/>
          </a:xfrm>
          <a:prstGeom prst="roundRect">
            <a:avLst>
              <a:gd name="adj" fmla="val 16667"/>
            </a:avLst>
          </a:prstGeom>
          <a:solidFill>
            <a:srgbClr val="0080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BundleTrack</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[Bowen ARXIV </a:t>
            </a:r>
            <a:r>
              <a:rPr b="0" lang="de-DE" sz="1100" spc="-1" strike="noStrike">
                <a:solidFill>
                  <a:srgbClr val="ffffff"/>
                </a:solidFill>
                <a:latin typeface="Calibri"/>
                <a:ea typeface="ＭＳ Ｐゴシック"/>
              </a:rPr>
              <a:t>21]</a:t>
            </a:r>
            <a:endParaRPr b="0" lang="de-DE" sz="1100" spc="-1" strike="noStrike">
              <a:latin typeface="Arial"/>
            </a:endParaRPr>
          </a:p>
        </p:txBody>
      </p:sp>
      <p:sp>
        <p:nvSpPr>
          <p:cNvPr id="737" name="CustomShape 21"/>
          <p:cNvSpPr/>
          <p:nvPr/>
        </p:nvSpPr>
        <p:spPr>
          <a:xfrm>
            <a:off x="4683240" y="3960360"/>
            <a:ext cx="1585080" cy="495360"/>
          </a:xfrm>
          <a:prstGeom prst="roundRect">
            <a:avLst>
              <a:gd name="adj" fmla="val 16667"/>
            </a:avLst>
          </a:prstGeom>
          <a:solidFill>
            <a:srgbClr val="ffff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000000"/>
                </a:solidFill>
                <a:latin typeface="Calibri"/>
                <a:ea typeface="ＭＳ Ｐゴシック"/>
              </a:rPr>
              <a:t>MaskFusion</a:t>
            </a:r>
            <a:endParaRPr b="0" lang="de-DE" sz="1200" spc="-1" strike="noStrike">
              <a:solidFill>
                <a:srgbClr val="000000"/>
              </a:solidFill>
              <a:latin typeface="Arial"/>
            </a:endParaRPr>
          </a:p>
          <a:p>
            <a:pPr algn="ctr">
              <a:lnSpc>
                <a:spcPct val="100000"/>
              </a:lnSpc>
            </a:pPr>
            <a:r>
              <a:rPr b="0" lang="de-DE" sz="1100" spc="-1" strike="noStrike">
                <a:solidFill>
                  <a:srgbClr val="000000"/>
                </a:solidFill>
                <a:latin typeface="Calibri"/>
                <a:ea typeface="ＭＳ Ｐゴシック"/>
              </a:rPr>
              <a:t>[Runz ISMAR 18]</a:t>
            </a:r>
            <a:endParaRPr b="0" lang="de-DE" sz="1100" spc="-1" strike="noStrike">
              <a:solidFill>
                <a:srgbClr val="000000"/>
              </a:solidFill>
              <a:latin typeface="Arial"/>
            </a:endParaRPr>
          </a:p>
        </p:txBody>
      </p:sp>
      <p:sp>
        <p:nvSpPr>
          <p:cNvPr id="738" name="CustomShape 22"/>
          <p:cNvSpPr/>
          <p:nvPr/>
        </p:nvSpPr>
        <p:spPr>
          <a:xfrm>
            <a:off x="648000" y="177840"/>
            <a:ext cx="8271360" cy="6055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de-DE" sz="3200" spc="-1" strike="noStrike">
                <a:solidFill>
                  <a:srgbClr val="ff7900"/>
                </a:solidFill>
                <a:latin typeface="Calibri"/>
                <a:ea typeface="DejaVu Sans"/>
              </a:rPr>
              <a:t>Übersicht unterschiedlicher Verfahren</a:t>
            </a:r>
            <a:endParaRPr b="0" lang="de-DE" sz="3200" spc="-1" strike="noStrike">
              <a:latin typeface="Arial"/>
            </a:endParaRPr>
          </a:p>
        </p:txBody>
      </p:sp>
      <p:sp>
        <p:nvSpPr>
          <p:cNvPr id="739" name="CustomShape 23"/>
          <p:cNvSpPr/>
          <p:nvPr/>
        </p:nvSpPr>
        <p:spPr>
          <a:xfrm>
            <a:off x="6840000" y="3960000"/>
            <a:ext cx="1654920" cy="495360"/>
          </a:xfrm>
          <a:prstGeom prst="roundRect">
            <a:avLst>
              <a:gd name="adj" fmla="val 16667"/>
            </a:avLst>
          </a:prstGeom>
          <a:solidFill>
            <a:srgbClr val="008000"/>
          </a:solidFill>
          <a:ln>
            <a:noFill/>
          </a:ln>
        </p:spPr>
        <p:style>
          <a:lnRef idx="0"/>
          <a:fillRef idx="0"/>
          <a:effectRef idx="0"/>
          <a:fontRef idx="minor"/>
        </p:style>
        <p:txBody>
          <a:bodyPr lIns="90000" rIns="90000" tIns="45000" bIns="45000" anchor="ctr">
            <a:noAutofit/>
          </a:bodyPr>
          <a:p>
            <a:pPr algn="ctr">
              <a:lnSpc>
                <a:spcPct val="100000"/>
              </a:lnSpc>
            </a:pPr>
            <a:r>
              <a:rPr b="0" lang="de-DE" sz="1200" spc="-1" strike="noStrike">
                <a:solidFill>
                  <a:srgbClr val="ffffff"/>
                </a:solidFill>
                <a:latin typeface="Calibri"/>
                <a:ea typeface="ＭＳ Ｐゴシック"/>
              </a:rPr>
              <a:t>TEASER</a:t>
            </a:r>
            <a:endParaRPr b="0" lang="de-DE" sz="1200" spc="-1" strike="noStrike">
              <a:latin typeface="Arial"/>
            </a:endParaRPr>
          </a:p>
          <a:p>
            <a:pPr algn="ctr">
              <a:lnSpc>
                <a:spcPct val="100000"/>
              </a:lnSpc>
            </a:pPr>
            <a:r>
              <a:rPr b="0" lang="de-DE" sz="1100" spc="-1" strike="noStrike">
                <a:solidFill>
                  <a:srgbClr val="ffffff"/>
                </a:solidFill>
                <a:latin typeface="Calibri"/>
                <a:ea typeface="ＭＳ Ｐゴシック"/>
              </a:rPr>
              <a:t>[Yang ToR 20]</a:t>
            </a:r>
            <a:endParaRPr b="0" lang="de-DE" sz="1100" spc="-1" strike="noStrike">
              <a:latin typeface="Arial"/>
            </a:endParaRPr>
          </a:p>
        </p:txBody>
      </p:sp>
      <p:sp>
        <p:nvSpPr>
          <p:cNvPr id="740" name="TextShape 24"/>
          <p:cNvSpPr txBox="1"/>
          <p:nvPr/>
        </p:nvSpPr>
        <p:spPr>
          <a:xfrm>
            <a:off x="7137360" y="2115000"/>
            <a:ext cx="1080000" cy="261000"/>
          </a:xfrm>
          <a:prstGeom prst="rect">
            <a:avLst/>
          </a:prstGeom>
          <a:noFill/>
          <a:ln>
            <a:noFill/>
          </a:ln>
        </p:spPr>
        <p:txBody>
          <a:bodyPr lIns="90000" rIns="90000" tIns="45000" bIns="45000">
            <a:noAutofit/>
          </a:bodyPr>
          <a:p>
            <a:r>
              <a:rPr b="0" lang="de-DE" sz="1200" spc="-1" strike="noStrike">
                <a:latin typeface="Arial"/>
              </a:rPr>
              <a:t>IoU25 Metrik</a:t>
            </a:r>
            <a:endParaRPr b="0" lang="de-DE" sz="1200" spc="-1" strike="noStrike">
              <a:latin typeface="Arial"/>
            </a:endParaRPr>
          </a:p>
        </p:txBody>
      </p:sp>
      <p:sp>
        <p:nvSpPr>
          <p:cNvPr id="741" name="CustomShape 25"/>
          <p:cNvSpPr/>
          <p:nvPr/>
        </p:nvSpPr>
        <p:spPr>
          <a:xfrm>
            <a:off x="7200000" y="3168360"/>
            <a:ext cx="134640" cy="144000"/>
          </a:xfrm>
          <a:prstGeom prst="roundRect">
            <a:avLst>
              <a:gd name="adj" fmla="val 16667"/>
            </a:avLst>
          </a:prstGeom>
          <a:solidFill>
            <a:srgbClr val="ffa500"/>
          </a:solidFill>
          <a:ln>
            <a:noFill/>
          </a:ln>
        </p:spPr>
        <p:style>
          <a:lnRef idx="0"/>
          <a:fillRef idx="0"/>
          <a:effectRef idx="0"/>
          <a:fontRef idx="minor"/>
        </p:style>
      </p:sp>
      <p:sp>
        <p:nvSpPr>
          <p:cNvPr id="742" name="CustomShape 26"/>
          <p:cNvSpPr/>
          <p:nvPr/>
        </p:nvSpPr>
        <p:spPr>
          <a:xfrm>
            <a:off x="7200000" y="3420360"/>
            <a:ext cx="134640" cy="144000"/>
          </a:xfrm>
          <a:prstGeom prst="roundRect">
            <a:avLst>
              <a:gd name="adj" fmla="val 16667"/>
            </a:avLst>
          </a:prstGeom>
          <a:solidFill>
            <a:srgbClr val="ff0000"/>
          </a:solidFill>
          <a:ln>
            <a:noFill/>
          </a:ln>
        </p:spPr>
        <p:style>
          <a:lnRef idx="0"/>
          <a:fillRef idx="0"/>
          <a:effectRef idx="0"/>
          <a:fontRef idx="minor"/>
        </p:style>
      </p:sp>
      <p:sp>
        <p:nvSpPr>
          <p:cNvPr id="743" name="CustomShape 27"/>
          <p:cNvSpPr/>
          <p:nvPr/>
        </p:nvSpPr>
        <p:spPr>
          <a:xfrm>
            <a:off x="7200000" y="2916360"/>
            <a:ext cx="134640" cy="144000"/>
          </a:xfrm>
          <a:prstGeom prst="roundRect">
            <a:avLst>
              <a:gd name="adj" fmla="val 16667"/>
            </a:avLst>
          </a:prstGeom>
          <a:solidFill>
            <a:srgbClr val="ffff00"/>
          </a:solidFill>
          <a:ln>
            <a:noFill/>
          </a:ln>
        </p:spPr>
        <p:style>
          <a:lnRef idx="0"/>
          <a:fillRef idx="0"/>
          <a:effectRef idx="0"/>
          <a:fontRef idx="minor"/>
        </p:style>
      </p:sp>
      <p:sp>
        <p:nvSpPr>
          <p:cNvPr id="744" name="CustomShape 28"/>
          <p:cNvSpPr/>
          <p:nvPr/>
        </p:nvSpPr>
        <p:spPr>
          <a:xfrm>
            <a:off x="7200000" y="2628360"/>
            <a:ext cx="134640" cy="144000"/>
          </a:xfrm>
          <a:prstGeom prst="roundRect">
            <a:avLst>
              <a:gd name="adj" fmla="val 16667"/>
            </a:avLst>
          </a:prstGeom>
          <a:solidFill>
            <a:srgbClr val="32cd32"/>
          </a:solidFill>
          <a:ln>
            <a:noFill/>
          </a:ln>
        </p:spPr>
        <p:style>
          <a:lnRef idx="0"/>
          <a:fillRef idx="0"/>
          <a:effectRef idx="0"/>
          <a:fontRef idx="minor"/>
        </p:style>
      </p:sp>
      <p:sp>
        <p:nvSpPr>
          <p:cNvPr id="745" name="CustomShape 29"/>
          <p:cNvSpPr/>
          <p:nvPr/>
        </p:nvSpPr>
        <p:spPr>
          <a:xfrm>
            <a:off x="7200000" y="3672720"/>
            <a:ext cx="134640" cy="144000"/>
          </a:xfrm>
          <a:prstGeom prst="roundRect">
            <a:avLst>
              <a:gd name="adj" fmla="val 16667"/>
            </a:avLst>
          </a:prstGeom>
          <a:solidFill>
            <a:srgbClr val="d3d3d3"/>
          </a:solidFill>
          <a:ln>
            <a:noFill/>
          </a:ln>
        </p:spPr>
        <p:style>
          <a:lnRef idx="0"/>
          <a:fillRef idx="0"/>
          <a:effectRef idx="0"/>
          <a:fontRef idx="minor"/>
        </p:style>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1433</TotalTime>
  <Application>LibreOffice/6.4.7.2$Linux_X86_64 LibreOffice_project/40$Build-2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2008-09-25T09:57:29Z</dcterms:created>
  <dc:creator/>
  <dc:description/>
  <dc:language>de-DE</dc:language>
  <cp:lastModifiedBy/>
  <dcterms:modified xsi:type="dcterms:W3CDTF">2022-01-24T13:16:41Z</dcterms:modified>
  <cp:revision>253</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Bildschirmpräsentation (16:9)</vt:lpwstr>
  </property>
  <property fmtid="{D5CDD505-2E9C-101B-9397-08002B2CF9AE}" pid="9" name="ScaleCrop">
    <vt:bool>0</vt:bool>
  </property>
  <property fmtid="{D5CDD505-2E9C-101B-9397-08002B2CF9AE}" pid="10" name="ShareDoc">
    <vt:bool>0</vt:bool>
  </property>
  <property fmtid="{D5CDD505-2E9C-101B-9397-08002B2CF9AE}" pid="11" name="Slides">
    <vt:i4>4</vt:i4>
  </property>
</Properties>
</file>